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19"/>
  </p:notesMasterIdLst>
  <p:sldIdLst>
    <p:sldId id="256" r:id="rId4"/>
    <p:sldId id="257" r:id="rId5"/>
    <p:sldId id="270"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7772400" cy="10058400"/>
  <p:embeddedFontLst>
    <p:embeddedFont>
      <p:font typeface="Calibri" panose="020F0502020204030204" pitchFamily="34" charset="0"/>
      <p:regular r:id="rId20"/>
      <p:bold r:id="rId21"/>
      <p:italic r:id="rId22"/>
      <p:boldItalic r:id="rId23"/>
    </p:embeddedFont>
    <p:embeddedFont>
      <p:font typeface="Fira Sans Extra Condensed"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CfBlu0pfgv8tbonjePBvvEPmO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E14788-8E30-4C6D-8B4F-72BFB00EB405}">
  <a:tblStyle styleId="{6AE14788-8E30-4C6D-8B4F-72BFB00EB40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6"/>
  </p:normalViewPr>
  <p:slideViewPr>
    <p:cSldViewPr snapToGrid="0">
      <p:cViewPr varScale="1">
        <p:scale>
          <a:sx n="105" d="100"/>
          <a:sy n="105"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5.jpeg"/></Relationships>
</file>

<file path=ppt/diagrams/_rels/data2.xml.rels><?xml version="1.0" encoding="UTF-8" standalone="yes"?>
<Relationships xmlns="http://schemas.openxmlformats.org/package/2006/relationships"><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B1A24E-9BFA-4E29-9F34-88726E66B3A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355B9642-DE72-4FD8-B734-61386CF937DC}">
      <dgm:prSet phldrT="[Texto]" phldr="1"/>
      <dgm:spPr/>
      <dgm:t>
        <a:bodyPr/>
        <a:lstStyle/>
        <a:p>
          <a:endParaRPr lang="es-CO" dirty="0"/>
        </a:p>
      </dgm:t>
    </dgm:pt>
    <dgm:pt modelId="{8DBD396F-AE3B-461C-8CCA-157FD6AFAAB4}" type="sibTrans" cxnId="{EE53CF86-A7A1-490A-8655-5F2C663DE99E}">
      <dgm:prSet/>
      <dgm:spPr>
        <a:blipFill>
          <a:blip xmlns:r="http://schemas.openxmlformats.org/officeDocument/2006/relationships" r:embed="rId1"/>
          <a:srcRect/>
          <a:stretch>
            <a:fillRect t="-39000" b="-39000"/>
          </a:stretch>
        </a:blipFill>
      </dgm:spPr>
      <dgm:t>
        <a:bodyPr/>
        <a:lstStyle/>
        <a:p>
          <a:endParaRPr lang="es-CO"/>
        </a:p>
      </dgm:t>
    </dgm:pt>
    <dgm:pt modelId="{3A478694-1B50-4E92-B919-C7D5A229076F}" type="parTrans" cxnId="{EE53CF86-A7A1-490A-8655-5F2C663DE99E}">
      <dgm:prSet/>
      <dgm:spPr/>
      <dgm:t>
        <a:bodyPr/>
        <a:lstStyle/>
        <a:p>
          <a:endParaRPr lang="es-CO"/>
        </a:p>
      </dgm:t>
    </dgm:pt>
    <dgm:pt modelId="{EF1C2086-1B4B-4E90-A5B0-D6766E486856}" type="pres">
      <dgm:prSet presAssocID="{78B1A24E-9BFA-4E29-9F34-88726E66B3A7}" presName="Name0" presStyleCnt="0">
        <dgm:presLayoutVars>
          <dgm:chMax val="7"/>
          <dgm:chPref val="7"/>
          <dgm:dir/>
        </dgm:presLayoutVars>
      </dgm:prSet>
      <dgm:spPr/>
    </dgm:pt>
    <dgm:pt modelId="{72B135CF-5556-49F1-9B91-0ED1E8698738}" type="pres">
      <dgm:prSet presAssocID="{78B1A24E-9BFA-4E29-9F34-88726E66B3A7}" presName="Name1" presStyleCnt="0"/>
      <dgm:spPr/>
    </dgm:pt>
    <dgm:pt modelId="{709BE620-108D-454B-A2AD-E13E722FEE89}" type="pres">
      <dgm:prSet presAssocID="{8DBD396F-AE3B-461C-8CCA-157FD6AFAAB4}" presName="picture_1" presStyleCnt="0"/>
      <dgm:spPr/>
    </dgm:pt>
    <dgm:pt modelId="{AFEE0616-E508-4BAE-9837-870AF299A460}" type="pres">
      <dgm:prSet presAssocID="{8DBD396F-AE3B-461C-8CCA-157FD6AFAAB4}" presName="pictureRepeatNode" presStyleLbl="alignImgPlace1" presStyleIdx="0" presStyleCnt="1" custScaleX="137067" custScaleY="132916" custLinFactNeighborX="31337" custLinFactNeighborY="18860"/>
      <dgm:spPr/>
    </dgm:pt>
    <dgm:pt modelId="{B1BD469F-D801-41F7-B38A-B7ED6AEAF898}" type="pres">
      <dgm:prSet presAssocID="{355B9642-DE72-4FD8-B734-61386CF937DC}" presName="text_1" presStyleLbl="node1" presStyleIdx="0" presStyleCnt="0" custLinFactY="-222120" custLinFactNeighborX="-94093" custLinFactNeighborY="-300000">
        <dgm:presLayoutVars>
          <dgm:bulletEnabled val="1"/>
        </dgm:presLayoutVars>
      </dgm:prSet>
      <dgm:spPr/>
    </dgm:pt>
  </dgm:ptLst>
  <dgm:cxnLst>
    <dgm:cxn modelId="{3054102B-FADE-4C4E-A38B-6EAC361F112B}" type="presOf" srcId="{355B9642-DE72-4FD8-B734-61386CF937DC}" destId="{B1BD469F-D801-41F7-B38A-B7ED6AEAF898}" srcOrd="0" destOrd="0" presId="urn:microsoft.com/office/officeart/2008/layout/CircularPictureCallout"/>
    <dgm:cxn modelId="{EE53CF86-A7A1-490A-8655-5F2C663DE99E}" srcId="{78B1A24E-9BFA-4E29-9F34-88726E66B3A7}" destId="{355B9642-DE72-4FD8-B734-61386CF937DC}" srcOrd="0" destOrd="0" parTransId="{3A478694-1B50-4E92-B919-C7D5A229076F}" sibTransId="{8DBD396F-AE3B-461C-8CCA-157FD6AFAAB4}"/>
    <dgm:cxn modelId="{86B1C6D3-30F6-4EB1-8E24-E20676E59449}" type="presOf" srcId="{8DBD396F-AE3B-461C-8CCA-157FD6AFAAB4}" destId="{AFEE0616-E508-4BAE-9837-870AF299A460}" srcOrd="0" destOrd="0" presId="urn:microsoft.com/office/officeart/2008/layout/CircularPictureCallout"/>
    <dgm:cxn modelId="{01DE64F2-C5F0-4C8D-9CCE-1D9D2C21C450}" type="presOf" srcId="{78B1A24E-9BFA-4E29-9F34-88726E66B3A7}" destId="{EF1C2086-1B4B-4E90-A5B0-D6766E486856}" srcOrd="0" destOrd="0" presId="urn:microsoft.com/office/officeart/2008/layout/CircularPictureCallout"/>
    <dgm:cxn modelId="{631B46A0-9CAA-47AB-BD0E-4F537225682F}" type="presParOf" srcId="{EF1C2086-1B4B-4E90-A5B0-D6766E486856}" destId="{72B135CF-5556-49F1-9B91-0ED1E8698738}" srcOrd="0" destOrd="0" presId="urn:microsoft.com/office/officeart/2008/layout/CircularPictureCallout"/>
    <dgm:cxn modelId="{628EB24A-3309-466E-B3A7-F0E1218A10FF}" type="presParOf" srcId="{72B135CF-5556-49F1-9B91-0ED1E8698738}" destId="{709BE620-108D-454B-A2AD-E13E722FEE89}" srcOrd="0" destOrd="0" presId="urn:microsoft.com/office/officeart/2008/layout/CircularPictureCallout"/>
    <dgm:cxn modelId="{634380F3-5FE9-4189-B24C-96367034CBE7}" type="presParOf" srcId="{709BE620-108D-454B-A2AD-E13E722FEE89}" destId="{AFEE0616-E508-4BAE-9837-870AF299A460}" srcOrd="0" destOrd="0" presId="urn:microsoft.com/office/officeart/2008/layout/CircularPictureCallout"/>
    <dgm:cxn modelId="{030AF00E-543A-4A59-9D1C-F0FD1836AB9B}" type="presParOf" srcId="{72B135CF-5556-49F1-9B91-0ED1E8698738}" destId="{B1BD469F-D801-41F7-B38A-B7ED6AEAF898}"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5405DB-8000-482C-BD55-1A6455F74DE5}" type="doc">
      <dgm:prSet loTypeId="urn:microsoft.com/office/officeart/2008/layout/CircularPictureCallout" loCatId="picture" qsTypeId="urn:microsoft.com/office/officeart/2005/8/quickstyle/simple1" qsCatId="simple" csTypeId="urn:microsoft.com/office/officeart/2005/8/colors/accent1_2" csCatId="accent1"/>
      <dgm:spPr/>
    </dgm:pt>
    <dgm:pt modelId="{2C826CD1-B1D2-4066-A85A-CBA98F509E1D}">
      <dgm:prSet phldrT="[Texto]" phldr="1"/>
      <dgm:spPr/>
      <dgm:t>
        <a:bodyPr/>
        <a:lstStyle/>
        <a:p>
          <a:endParaRPr lang="es-CO" dirty="0"/>
        </a:p>
      </dgm:t>
    </dgm:pt>
    <dgm:pt modelId="{59530F22-454C-41EB-82A9-180C394350BB}" type="parTrans" cxnId="{9F38861E-BEB8-4AAF-A281-FEB40CEACFF9}">
      <dgm:prSet/>
      <dgm:spPr/>
      <dgm:t>
        <a:bodyPr/>
        <a:lstStyle/>
        <a:p>
          <a:endParaRPr lang="es-CO"/>
        </a:p>
      </dgm:t>
    </dgm:pt>
    <dgm:pt modelId="{72FB7E0D-33AD-4E61-9956-AA4B2F086C2C}" type="sibTrans" cxnId="{9F38861E-BEB8-4AAF-A281-FEB40CEACFF9}">
      <dgm:prSet/>
      <dgm:spPr>
        <a:blipFill>
          <a:blip xmlns:r="http://schemas.openxmlformats.org/officeDocument/2006/relationships" r:embed="rId1"/>
          <a:srcRect/>
          <a:stretch>
            <a:fillRect t="-17000" b="-17000"/>
          </a:stretch>
        </a:blipFill>
      </dgm:spPr>
      <dgm:t>
        <a:bodyPr/>
        <a:lstStyle/>
        <a:p>
          <a:endParaRPr lang="es-CO"/>
        </a:p>
      </dgm:t>
      <dgm:extLst>
        <a:ext uri="{E40237B7-FDA0-4F09-8148-C483321AD2D9}">
          <dgm14:cNvPr xmlns:dgm14="http://schemas.microsoft.com/office/drawing/2010/diagram" id="0" name="" descr="Una mujer con el cabello largo&#10;&#10;Descripción generada automáticamente">
            <a:extLst>
              <a:ext uri="{FF2B5EF4-FFF2-40B4-BE49-F238E27FC236}">
                <a16:creationId xmlns:a16="http://schemas.microsoft.com/office/drawing/2014/main" id="{A65D72C4-3032-4841-5B44-6C2E6E10E7A5}"/>
              </a:ext>
            </a:extLst>
          </dgm14:cNvPr>
        </a:ext>
      </dgm:extLst>
    </dgm:pt>
    <dgm:pt modelId="{CD7E458D-DC57-45A6-8116-7C57E0502EB0}" type="pres">
      <dgm:prSet presAssocID="{8C5405DB-8000-482C-BD55-1A6455F74DE5}" presName="Name0" presStyleCnt="0">
        <dgm:presLayoutVars>
          <dgm:chMax val="7"/>
          <dgm:chPref val="7"/>
          <dgm:dir/>
        </dgm:presLayoutVars>
      </dgm:prSet>
      <dgm:spPr/>
    </dgm:pt>
    <dgm:pt modelId="{CBDCCB49-D189-4B4E-A12A-E606CC64576A}" type="pres">
      <dgm:prSet presAssocID="{8C5405DB-8000-482C-BD55-1A6455F74DE5}" presName="Name1" presStyleCnt="0"/>
      <dgm:spPr/>
    </dgm:pt>
    <dgm:pt modelId="{49D66196-C539-4A73-BCF0-AF3B5818A0B2}" type="pres">
      <dgm:prSet presAssocID="{72FB7E0D-33AD-4E61-9956-AA4B2F086C2C}" presName="picture_1" presStyleCnt="0"/>
      <dgm:spPr/>
    </dgm:pt>
    <dgm:pt modelId="{99BF5189-905E-4CB9-883C-452E024337E9}" type="pres">
      <dgm:prSet presAssocID="{72FB7E0D-33AD-4E61-9956-AA4B2F086C2C}" presName="pictureRepeatNode" presStyleLbl="alignImgPlace1" presStyleIdx="0" presStyleCnt="1" custLinFactNeighborX="14822" custLinFactNeighborY="1303"/>
      <dgm:spPr/>
    </dgm:pt>
    <dgm:pt modelId="{FA82E9E6-B8F7-4A43-B6F6-322C7536D923}" type="pres">
      <dgm:prSet presAssocID="{2C826CD1-B1D2-4066-A85A-CBA98F509E1D}" presName="text_1" presStyleLbl="node1" presStyleIdx="0" presStyleCnt="0" custLinFactX="23130" custLinFactY="-100000" custLinFactNeighborX="100000" custLinFactNeighborY="-153603">
        <dgm:presLayoutVars>
          <dgm:bulletEnabled val="1"/>
        </dgm:presLayoutVars>
      </dgm:prSet>
      <dgm:spPr/>
    </dgm:pt>
  </dgm:ptLst>
  <dgm:cxnLst>
    <dgm:cxn modelId="{9F38861E-BEB8-4AAF-A281-FEB40CEACFF9}" srcId="{8C5405DB-8000-482C-BD55-1A6455F74DE5}" destId="{2C826CD1-B1D2-4066-A85A-CBA98F509E1D}" srcOrd="0" destOrd="0" parTransId="{59530F22-454C-41EB-82A9-180C394350BB}" sibTransId="{72FB7E0D-33AD-4E61-9956-AA4B2F086C2C}"/>
    <dgm:cxn modelId="{BD3D6435-CCFE-4149-AF30-FEFDF64B4A6F}" type="presOf" srcId="{2C826CD1-B1D2-4066-A85A-CBA98F509E1D}" destId="{FA82E9E6-B8F7-4A43-B6F6-322C7536D923}" srcOrd="0" destOrd="0" presId="urn:microsoft.com/office/officeart/2008/layout/CircularPictureCallout"/>
    <dgm:cxn modelId="{41BD17B4-FF51-47B0-86A5-02D745C16B3C}" type="presOf" srcId="{8C5405DB-8000-482C-BD55-1A6455F74DE5}" destId="{CD7E458D-DC57-45A6-8116-7C57E0502EB0}" srcOrd="0" destOrd="0" presId="urn:microsoft.com/office/officeart/2008/layout/CircularPictureCallout"/>
    <dgm:cxn modelId="{505644E1-6CE9-4418-BE47-638712D2882F}" type="presOf" srcId="{72FB7E0D-33AD-4E61-9956-AA4B2F086C2C}" destId="{99BF5189-905E-4CB9-883C-452E024337E9}" srcOrd="0" destOrd="0" presId="urn:microsoft.com/office/officeart/2008/layout/CircularPictureCallout"/>
    <dgm:cxn modelId="{11580561-132E-46E4-9053-45E831554E59}" type="presParOf" srcId="{CD7E458D-DC57-45A6-8116-7C57E0502EB0}" destId="{CBDCCB49-D189-4B4E-A12A-E606CC64576A}" srcOrd="0" destOrd="0" presId="urn:microsoft.com/office/officeart/2008/layout/CircularPictureCallout"/>
    <dgm:cxn modelId="{1F5368BF-80A5-44D2-A546-84E3CE1AEBD3}" type="presParOf" srcId="{CBDCCB49-D189-4B4E-A12A-E606CC64576A}" destId="{49D66196-C539-4A73-BCF0-AF3B5818A0B2}" srcOrd="0" destOrd="0" presId="urn:microsoft.com/office/officeart/2008/layout/CircularPictureCallout"/>
    <dgm:cxn modelId="{9E943C68-50E7-4BAF-A2D2-35AEAAF95D33}" type="presParOf" srcId="{49D66196-C539-4A73-BCF0-AF3B5818A0B2}" destId="{99BF5189-905E-4CB9-883C-452E024337E9}" srcOrd="0" destOrd="0" presId="urn:microsoft.com/office/officeart/2008/layout/CircularPictureCallout"/>
    <dgm:cxn modelId="{56309832-097E-4F46-BE45-C78A8E6C9B63}" type="presParOf" srcId="{CBDCCB49-D189-4B4E-A12A-E606CC64576A}" destId="{FA82E9E6-B8F7-4A43-B6F6-322C7536D923}"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63C387-F474-43B0-9607-D33ECDE77B34}" type="doc">
      <dgm:prSet loTypeId="urn:microsoft.com/office/officeart/2008/layout/CircularPictureCallout" loCatId="picture" qsTypeId="urn:microsoft.com/office/officeart/2005/8/quickstyle/simple1" qsCatId="simple" csTypeId="urn:microsoft.com/office/officeart/2005/8/colors/accent1_2" csCatId="accent1"/>
      <dgm:spPr/>
    </dgm:pt>
    <dgm:pt modelId="{70B984DD-B4E6-4687-A42C-1C4B178AEA4D}">
      <dgm:prSet phldrT="[Texto]" phldr="1"/>
      <dgm:spPr/>
      <dgm:t>
        <a:bodyPr/>
        <a:lstStyle/>
        <a:p>
          <a:endParaRPr lang="es-CO" dirty="0"/>
        </a:p>
      </dgm:t>
    </dgm:pt>
    <dgm:pt modelId="{077D0529-8483-4299-85E2-562E7D2EB8AD}" type="parTrans" cxnId="{80AA4D57-2CC5-46CD-814E-F819DBC930B1}">
      <dgm:prSet/>
      <dgm:spPr/>
      <dgm:t>
        <a:bodyPr/>
        <a:lstStyle/>
        <a:p>
          <a:endParaRPr lang="es-CO"/>
        </a:p>
      </dgm:t>
    </dgm:pt>
    <dgm:pt modelId="{0624684A-A15A-4EEB-88ED-0F2756F4A48D}" type="sibTrans" cxnId="{80AA4D57-2CC5-46CD-814E-F819DBC930B1}">
      <dgm:prSet/>
      <dgm:spPr>
        <a:blipFill>
          <a:blip xmlns:r="http://schemas.openxmlformats.org/officeDocument/2006/relationships" r:embed="rId1"/>
          <a:srcRect/>
          <a:stretch>
            <a:fillRect t="-23000" b="-23000"/>
          </a:stretch>
        </a:blipFill>
      </dgm:spPr>
      <dgm:t>
        <a:bodyPr/>
        <a:lstStyle/>
        <a:p>
          <a:endParaRPr lang="es-CO"/>
        </a:p>
      </dgm:t>
      <dgm:extLst>
        <a:ext uri="{E40237B7-FDA0-4F09-8148-C483321AD2D9}">
          <dgm14:cNvPr xmlns:dgm14="http://schemas.microsoft.com/office/drawing/2010/diagram" id="0" name="" descr="Una mujer con el cabello largo&#10;&#10;Descripción generada automáticamente">
            <a:extLst>
              <a:ext uri="{FF2B5EF4-FFF2-40B4-BE49-F238E27FC236}">
                <a16:creationId xmlns:a16="http://schemas.microsoft.com/office/drawing/2014/main" id="{BB331710-7916-B391-1A41-FFD4623EDE97}"/>
              </a:ext>
            </a:extLst>
          </dgm14:cNvPr>
        </a:ext>
      </dgm:extLst>
    </dgm:pt>
    <dgm:pt modelId="{1DC56628-9017-4092-8271-3D44D53A3D1A}" type="pres">
      <dgm:prSet presAssocID="{5F63C387-F474-43B0-9607-D33ECDE77B34}" presName="Name0" presStyleCnt="0">
        <dgm:presLayoutVars>
          <dgm:chMax val="7"/>
          <dgm:chPref val="7"/>
          <dgm:dir/>
        </dgm:presLayoutVars>
      </dgm:prSet>
      <dgm:spPr/>
    </dgm:pt>
    <dgm:pt modelId="{BFDDA274-7538-490A-8AC9-80F17C166CB9}" type="pres">
      <dgm:prSet presAssocID="{5F63C387-F474-43B0-9607-D33ECDE77B34}" presName="Name1" presStyleCnt="0"/>
      <dgm:spPr/>
    </dgm:pt>
    <dgm:pt modelId="{471A722D-E72C-43A6-B9A2-C0B6E6E1D3BE}" type="pres">
      <dgm:prSet presAssocID="{0624684A-A15A-4EEB-88ED-0F2756F4A48D}" presName="picture_1" presStyleCnt="0"/>
      <dgm:spPr/>
    </dgm:pt>
    <dgm:pt modelId="{169DA183-1159-4BDE-BB76-2C29B6E03694}" type="pres">
      <dgm:prSet presAssocID="{0624684A-A15A-4EEB-88ED-0F2756F4A48D}" presName="pictureRepeatNode" presStyleLbl="alignImgPlace1" presStyleIdx="0" presStyleCnt="1" custLinFactNeighborX="-24411" custLinFactNeighborY="-44004"/>
      <dgm:spPr/>
    </dgm:pt>
    <dgm:pt modelId="{87A3C01C-4E69-48FD-AD61-2B4865259ECB}" type="pres">
      <dgm:prSet presAssocID="{70B984DD-B4E6-4687-A42C-1C4B178AEA4D}" presName="text_1" presStyleLbl="node1" presStyleIdx="0" presStyleCnt="0" custLinFactY="36710" custLinFactNeighborX="42129" custLinFactNeighborY="100000">
        <dgm:presLayoutVars>
          <dgm:bulletEnabled val="1"/>
        </dgm:presLayoutVars>
      </dgm:prSet>
      <dgm:spPr/>
    </dgm:pt>
  </dgm:ptLst>
  <dgm:cxnLst>
    <dgm:cxn modelId="{80AA4D57-2CC5-46CD-814E-F819DBC930B1}" srcId="{5F63C387-F474-43B0-9607-D33ECDE77B34}" destId="{70B984DD-B4E6-4687-A42C-1C4B178AEA4D}" srcOrd="0" destOrd="0" parTransId="{077D0529-8483-4299-85E2-562E7D2EB8AD}" sibTransId="{0624684A-A15A-4EEB-88ED-0F2756F4A48D}"/>
    <dgm:cxn modelId="{C742D4D6-A48D-40BA-A236-A5F8F5D2E03A}" type="presOf" srcId="{5F63C387-F474-43B0-9607-D33ECDE77B34}" destId="{1DC56628-9017-4092-8271-3D44D53A3D1A}" srcOrd="0" destOrd="0" presId="urn:microsoft.com/office/officeart/2008/layout/CircularPictureCallout"/>
    <dgm:cxn modelId="{D791A6F2-5AE8-4028-A9B8-E67F3CCFB6EB}" type="presOf" srcId="{0624684A-A15A-4EEB-88ED-0F2756F4A48D}" destId="{169DA183-1159-4BDE-BB76-2C29B6E03694}" srcOrd="0" destOrd="0" presId="urn:microsoft.com/office/officeart/2008/layout/CircularPictureCallout"/>
    <dgm:cxn modelId="{52495AF5-0E68-441E-9083-050B7A0E8E2C}" type="presOf" srcId="{70B984DD-B4E6-4687-A42C-1C4B178AEA4D}" destId="{87A3C01C-4E69-48FD-AD61-2B4865259ECB}" srcOrd="0" destOrd="0" presId="urn:microsoft.com/office/officeart/2008/layout/CircularPictureCallout"/>
    <dgm:cxn modelId="{C1D4EAC8-BDDC-45C8-B507-AA2E65D1EE8C}" type="presParOf" srcId="{1DC56628-9017-4092-8271-3D44D53A3D1A}" destId="{BFDDA274-7538-490A-8AC9-80F17C166CB9}" srcOrd="0" destOrd="0" presId="urn:microsoft.com/office/officeart/2008/layout/CircularPictureCallout"/>
    <dgm:cxn modelId="{F83CFB5D-7BC9-4FA0-9BBB-82DF1D2E916D}" type="presParOf" srcId="{BFDDA274-7538-490A-8AC9-80F17C166CB9}" destId="{471A722D-E72C-43A6-B9A2-C0B6E6E1D3BE}" srcOrd="0" destOrd="0" presId="urn:microsoft.com/office/officeart/2008/layout/CircularPictureCallout"/>
    <dgm:cxn modelId="{6BB6902D-AEA9-4318-A81C-124F12C53216}" type="presParOf" srcId="{471A722D-E72C-43A6-B9A2-C0B6E6E1D3BE}" destId="{169DA183-1159-4BDE-BB76-2C29B6E03694}" srcOrd="0" destOrd="0" presId="urn:microsoft.com/office/officeart/2008/layout/CircularPictureCallout"/>
    <dgm:cxn modelId="{F42E5044-6260-4A13-86BB-1EBE3DB18B18}" type="presParOf" srcId="{BFDDA274-7538-490A-8AC9-80F17C166CB9}" destId="{87A3C01C-4E69-48FD-AD61-2B4865259ECB}"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E0616-E508-4BAE-9837-870AF299A460}">
      <dsp:nvSpPr>
        <dsp:cNvPr id="0" name=""/>
        <dsp:cNvSpPr/>
      </dsp:nvSpPr>
      <dsp:spPr>
        <a:xfrm>
          <a:off x="1211361" y="778364"/>
          <a:ext cx="2643765" cy="2563700"/>
        </a:xfrm>
        <a:prstGeom prst="ellipse">
          <a:avLst/>
        </a:prstGeom>
        <a:blipFill>
          <a:blip xmlns:r="http://schemas.openxmlformats.org/officeDocument/2006/relationships" r:embed="rId1"/>
          <a:srcRect/>
          <a:stretch>
            <a:fillRect t="-39000" b="-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BD469F-D801-41F7-B38A-B7ED6AEAF898}">
      <dsp:nvSpPr>
        <dsp:cNvPr id="0" name=""/>
        <dsp:cNvSpPr/>
      </dsp:nvSpPr>
      <dsp:spPr>
        <a:xfrm>
          <a:off x="150070" y="0"/>
          <a:ext cx="1234440" cy="6365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422400">
            <a:lnSpc>
              <a:spcPct val="90000"/>
            </a:lnSpc>
            <a:spcBef>
              <a:spcPct val="0"/>
            </a:spcBef>
            <a:spcAft>
              <a:spcPct val="35000"/>
            </a:spcAft>
            <a:buNone/>
          </a:pPr>
          <a:endParaRPr lang="es-CO" sz="3200" kern="1200" dirty="0"/>
        </a:p>
      </dsp:txBody>
      <dsp:txXfrm>
        <a:off x="150070" y="0"/>
        <a:ext cx="1234440" cy="636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F5189-905E-4CB9-883C-452E024337E9}">
      <dsp:nvSpPr>
        <dsp:cNvPr id="0" name=""/>
        <dsp:cNvSpPr/>
      </dsp:nvSpPr>
      <dsp:spPr>
        <a:xfrm>
          <a:off x="1667059" y="2176634"/>
          <a:ext cx="2571750" cy="2571750"/>
        </a:xfrm>
        <a:prstGeom prst="ellipse">
          <a:avLst/>
        </a:prstGeom>
        <a:blipFill>
          <a:blip xmlns:r="http://schemas.openxmlformats.org/officeDocument/2006/relationships" r:embed="rId1"/>
          <a:srcRect/>
          <a:stretch>
            <a:fillRect t="-17000" b="-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82E9E6-B8F7-4A43-B6F6-322C7536D923}">
      <dsp:nvSpPr>
        <dsp:cNvPr id="0" name=""/>
        <dsp:cNvSpPr/>
      </dsp:nvSpPr>
      <dsp:spPr>
        <a:xfrm>
          <a:off x="3497579" y="1356452"/>
          <a:ext cx="1645920" cy="84867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911350">
            <a:lnSpc>
              <a:spcPct val="90000"/>
            </a:lnSpc>
            <a:spcBef>
              <a:spcPct val="0"/>
            </a:spcBef>
            <a:spcAft>
              <a:spcPct val="35000"/>
            </a:spcAft>
            <a:buNone/>
          </a:pPr>
          <a:endParaRPr lang="es-CO" sz="4300" kern="1200" dirty="0"/>
        </a:p>
      </dsp:txBody>
      <dsp:txXfrm>
        <a:off x="3497579" y="1356452"/>
        <a:ext cx="1645920" cy="8486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DA183-1159-4BDE-BB76-2C29B6E03694}">
      <dsp:nvSpPr>
        <dsp:cNvPr id="0" name=""/>
        <dsp:cNvSpPr/>
      </dsp:nvSpPr>
      <dsp:spPr>
        <a:xfrm>
          <a:off x="600705" y="1222243"/>
          <a:ext cx="2347513" cy="2347513"/>
        </a:xfrm>
        <a:prstGeom prst="ellipse">
          <a:avLst/>
        </a:prstGeom>
        <a:blipFill>
          <a:blip xmlns:r="http://schemas.openxmlformats.org/officeDocument/2006/relationships" r:embed="rId1"/>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A3C01C-4E69-48FD-AD61-2B4865259ECB}">
      <dsp:nvSpPr>
        <dsp:cNvPr id="0" name=""/>
        <dsp:cNvSpPr/>
      </dsp:nvSpPr>
      <dsp:spPr>
        <a:xfrm>
          <a:off x="2229258" y="4560836"/>
          <a:ext cx="1502408" cy="7746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778000">
            <a:lnSpc>
              <a:spcPct val="90000"/>
            </a:lnSpc>
            <a:spcBef>
              <a:spcPct val="0"/>
            </a:spcBef>
            <a:spcAft>
              <a:spcPct val="35000"/>
            </a:spcAft>
            <a:buNone/>
          </a:pPr>
          <a:endParaRPr lang="es-CO" sz="4000" kern="1200" dirty="0"/>
        </a:p>
      </dsp:txBody>
      <dsp:txXfrm>
        <a:off x="2229258" y="4560836"/>
        <a:ext cx="1502408" cy="774679"/>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694941206_0_16: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13694941206_0_16: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694941206_0_38: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g13694941206_0_38: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66244c191_0_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33" name="Google Shape;433;g1066244c191_0_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66244c191_0_133: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98" name="Google Shape;498;g1066244c191_0_133: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588" name="Google Shape;588;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493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g105e9140ba5_0_3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694941206_0_0: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13694941206_0_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add317ae2b_0_20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2.xml"/><Relationship Id="rId16" Type="http://schemas.openxmlformats.org/officeDocument/2006/relationships/diagramLayout" Target="../diagrams/layout3.xml"/><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4.png"/><Relationship Id="rId9" Type="http://schemas.microsoft.com/office/2007/relationships/diagramDrawing" Target="../diagrams/drawing1.xml"/><Relationship Id="rId14" Type="http://schemas.microsoft.com/office/2007/relationships/diagramDrawing" Target="../diagrams/drawing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4.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p:cNvPicPr preferRelativeResize="0"/>
          <p:nvPr/>
        </p:nvPicPr>
        <p:blipFill rotWithShape="1">
          <a:blip r:embed="rId3">
            <a:alphaModFix/>
          </a:blip>
          <a:srcRect/>
          <a:stretch/>
        </p:blipFill>
        <p:spPr>
          <a:xfrm>
            <a:off x="0" y="0"/>
            <a:ext cx="10301989" cy="6881400"/>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56600" y="2250000"/>
            <a:ext cx="6145920" cy="1633680"/>
          </a:xfrm>
          <a:prstGeom prst="rect">
            <a:avLst/>
          </a:prstGeom>
          <a:noFill/>
          <a:ln>
            <a:noFill/>
          </a:ln>
        </p:spPr>
        <p:txBody>
          <a:bodyPr spcFirstLastPara="1" wrap="square" lIns="91425" tIns="45700" rIns="91425" bIns="45700" anchor="b" anchorCtr="0">
            <a:noAutofit/>
          </a:bodyPr>
          <a:lstStyle/>
          <a:p>
            <a:pPr marL="0" marR="0" lvl="0" indent="457200" algn="r" rtl="0">
              <a:lnSpc>
                <a:spcPct val="90000"/>
              </a:lnSpc>
              <a:spcBef>
                <a:spcPts val="0"/>
              </a:spcBef>
              <a:spcAft>
                <a:spcPts val="0"/>
              </a:spcAft>
              <a:buClr>
                <a:srgbClr val="000000"/>
              </a:buClr>
              <a:buSzPts val="3600"/>
              <a:buFont typeface="Arial"/>
              <a:buNone/>
            </a:pPr>
            <a:r>
              <a:rPr lang="en-US" sz="3800" b="1" i="0" u="none" strike="noStrike" cap="none" dirty="0">
                <a:solidFill>
                  <a:srgbClr val="000000"/>
                </a:solidFill>
                <a:latin typeface="Arial"/>
                <a:ea typeface="Arial"/>
                <a:cs typeface="Arial"/>
                <a:sym typeface="Arial"/>
              </a:rPr>
              <a:t>Algorithm for Avoiding Street Harassment by Using Secure Routes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694941206_0_16"/>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06" name="Google Shape;406;g13694941206_0_16"/>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Third path minimizing d = ???</a:t>
            </a:r>
            <a:endParaRPr sz="2200" b="0" i="0" u="none" strike="noStrike" cap="none">
              <a:solidFill>
                <a:srgbClr val="000000"/>
              </a:solidFill>
              <a:latin typeface="Arial"/>
              <a:ea typeface="Arial"/>
              <a:cs typeface="Arial"/>
              <a:sym typeface="Arial"/>
            </a:endParaRPr>
          </a:p>
        </p:txBody>
      </p:sp>
      <p:sp>
        <p:nvSpPr>
          <p:cNvPr id="407" name="Google Shape;407;g13694941206_0_16"/>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8" name="Google Shape;408;g13694941206_0_16"/>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09" name="Google Shape;409;g13694941206_0_16"/>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410" name="Google Shape;410;g13694941206_0_16"/>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11" name="Google Shape;411;g13694941206_0_16"/>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412" name="Google Shape;412;g13694941206_0_16"/>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13" name="Google Shape;413;g13694941206_0_16"/>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14" name="Google Shape;414;g13694941206_0_16"/>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15" name="Google Shape;415;g13694941206_0_16"/>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416" name="Google Shape;416;g13694941206_0_16"/>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17" name="Google Shape;417;g13694941206_0_16"/>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13694941206_0_38"/>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23" name="Google Shape;423;g13694941206_0_38"/>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Visual comparison of the three paths</a:t>
            </a:r>
            <a:endParaRPr sz="2200" b="0" i="0" u="none" strike="noStrike" cap="none">
              <a:solidFill>
                <a:srgbClr val="000000"/>
              </a:solidFill>
              <a:latin typeface="Arial"/>
              <a:ea typeface="Arial"/>
              <a:cs typeface="Arial"/>
              <a:sym typeface="Arial"/>
            </a:endParaRPr>
          </a:p>
        </p:txBody>
      </p:sp>
      <p:sp>
        <p:nvSpPr>
          <p:cNvPr id="424" name="Google Shape;424;g13694941206_0_38"/>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g13694941206_0_38"/>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26" name="Google Shape;426;g13694941206_0_38"/>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27" name="Google Shape;427;g13694941206_0_38"/>
          <p:cNvSpPr/>
          <p:nvPr/>
        </p:nvSpPr>
        <p:spPr>
          <a:xfrm>
            <a:off x="265315" y="611457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28" name="Google Shape;428;g13694941206_0_38"/>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pic>
        <p:nvPicPr>
          <p:cNvPr id="429" name="Google Shape;429;g13694941206_0_38"/>
          <p:cNvPicPr preferRelativeResize="0"/>
          <p:nvPr/>
        </p:nvPicPr>
        <p:blipFill rotWithShape="1">
          <a:blip r:embed="rId4">
            <a:alphaModFix/>
          </a:blip>
          <a:srcRect/>
          <a:stretch/>
        </p:blipFill>
        <p:spPr>
          <a:xfrm>
            <a:off x="1331475" y="917335"/>
            <a:ext cx="9529050" cy="4820525"/>
          </a:xfrm>
          <a:prstGeom prst="rect">
            <a:avLst/>
          </a:prstGeom>
          <a:noFill/>
          <a:ln>
            <a:noFill/>
          </a:ln>
        </p:spPr>
      </p:pic>
      <p:sp>
        <p:nvSpPr>
          <p:cNvPr id="430" name="Google Shape;430;g13694941206_0_38"/>
          <p:cNvSpPr/>
          <p:nvPr/>
        </p:nvSpPr>
        <p:spPr>
          <a:xfrm>
            <a:off x="0" y="1659575"/>
            <a:ext cx="1300800" cy="3210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a library to draw the map and plot the three roads between Eafit and Universidad Nacional. For example, use geopandas, pydeck or google maps.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1066244c191_0_1"/>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436" name="Google Shape;436;g1066244c191_0_1"/>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437" name="Google Shape;437;g1066244c191_0_1"/>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066244c191_0_1"/>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1066244c191_0_1"/>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1066244c191_0_1"/>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1066244c191_0_1"/>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1066244c191_0_1"/>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1066244c191_0_1"/>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1066244c191_0_1"/>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1066244c191_0_1"/>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Statistics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6" name="Google Shape;446;g1066244c191_0_1"/>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Optimization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7" name="Google Shape;447;g1066244c191_0_1"/>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Probability</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8" name="Google Shape;448;g1066244c191_0_1"/>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M &amp; S 4</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449" name="Google Shape;449;g1066244c191_0_1"/>
          <p:cNvGrpSpPr/>
          <p:nvPr/>
        </p:nvGrpSpPr>
        <p:grpSpPr>
          <a:xfrm>
            <a:off x="7016850" y="2306088"/>
            <a:ext cx="1088700" cy="830400"/>
            <a:chOff x="368350" y="2234988"/>
            <a:chExt cx="1088700" cy="830400"/>
          </a:xfrm>
        </p:grpSpPr>
        <p:sp>
          <p:nvSpPr>
            <p:cNvPr id="450" name="Google Shape;450;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MV risk estimates</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1" name="Google Shape;451;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2" name="Google Shape;452;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3" name="Google Shape;453;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4" name="Google Shape;454;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5" name="Google Shape;455;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6" name="Google Shape;456;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57" name="Google Shape;457;g1066244c191_0_1"/>
          <p:cNvGrpSpPr/>
          <p:nvPr/>
        </p:nvGrpSpPr>
        <p:grpSpPr>
          <a:xfrm>
            <a:off x="4216100" y="2367863"/>
            <a:ext cx="1088700" cy="830400"/>
            <a:chOff x="673150" y="2539788"/>
            <a:chExt cx="1088700" cy="830400"/>
          </a:xfrm>
        </p:grpSpPr>
        <p:sp>
          <p:nvSpPr>
            <p:cNvPr id="458" name="Google Shape;458;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Optimization </a:t>
              </a:r>
              <a:r>
                <a:rPr lang="en-US" sz="1400" b="1" i="0" u="none" strike="noStrike" cap="none">
                  <a:solidFill>
                    <a:schemeClr val="lt1"/>
                  </a:solidFill>
                  <a:latin typeface="Fira Sans Extra Condensed"/>
                  <a:ea typeface="Fira Sans Extra Condensed"/>
                  <a:cs typeface="Fira Sans Extra Condensed"/>
                  <a:sym typeface="Fira Sans Extra Condensed"/>
                </a:rPr>
                <a:t>Bi target</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9" name="Google Shape;459;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0" name="Google Shape;460;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1" name="Google Shape;461;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2" name="Google Shape;462;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3" name="Google Shape;463;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4" name="Google Shape;464;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65" name="Google Shape;465;g1066244c191_0_1"/>
          <p:cNvGrpSpPr/>
          <p:nvPr/>
        </p:nvGrpSpPr>
        <p:grpSpPr>
          <a:xfrm>
            <a:off x="1242275" y="2378663"/>
            <a:ext cx="1088700" cy="830400"/>
            <a:chOff x="673150" y="2539788"/>
            <a:chExt cx="1088700" cy="830400"/>
          </a:xfrm>
        </p:grpSpPr>
        <p:sp>
          <p:nvSpPr>
            <p:cNvPr id="466" name="Google Shape;466;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300" b="1" i="0" u="none" strike="noStrike" cap="none">
                  <a:solidFill>
                    <a:srgbClr val="FFFFFF"/>
                  </a:solidFill>
                  <a:latin typeface="Fira Sans Extra Condensed"/>
                  <a:ea typeface="Fira Sans Extra Condensed"/>
                  <a:cs typeface="Fira Sans Extra Condensed"/>
                  <a:sym typeface="Fira Sans Extra Condensed"/>
                </a:rPr>
                <a:t>Other risk estimates</a:t>
              </a:r>
              <a:endParaRPr sz="13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7" name="Google Shape;467;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8" name="Google Shape;468;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9" name="Google Shape;469;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0" name="Google Shape;470;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1" name="Google Shape;471;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2" name="Google Shape;472;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73" name="Google Shape;473;g1066244c191_0_1"/>
          <p:cNvGrpSpPr/>
          <p:nvPr/>
        </p:nvGrpSpPr>
        <p:grpSpPr>
          <a:xfrm>
            <a:off x="9836250" y="2306088"/>
            <a:ext cx="1088700" cy="830400"/>
            <a:chOff x="368350" y="2234988"/>
            <a:chExt cx="1088700" cy="830400"/>
          </a:xfrm>
        </p:grpSpPr>
        <p:sp>
          <p:nvSpPr>
            <p:cNvPr id="474" name="Google Shape;474;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Traffic Estimation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5" name="Google Shape;475;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6" name="Google Shape;476;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7" name="Google Shape;477;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8" name="Google Shape;478;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9" name="Google Shape;479;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80" name="Google Shape;480;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481" name="Google Shape;481;g1066244c191_0_1"/>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2" name="Google Shape;482;g1066244c191_0_1"/>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83" name="Google Shape;483;g1066244c191_0_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84" name="Google Shape;484;g1066244c191_0_1"/>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85" name="Google Shape;485;g1066244c191_0_1"/>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86" name="Google Shape;486;g1066244c191_0_1"/>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487" name="Google Shape;487;g1066244c191_0_1"/>
          <p:cNvSpPr/>
          <p:nvPr/>
        </p:nvSpPr>
        <p:spPr>
          <a:xfrm>
            <a:off x="-141598" y="4099808"/>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 </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 </a:t>
            </a:r>
            <a:r>
              <a:rPr lang="en-US" i="1">
                <a:solidFill>
                  <a:schemeClr val="accent2"/>
                </a:solidFill>
              </a:rPr>
              <a:t>Informatics</a:t>
            </a:r>
            <a:r>
              <a:rPr lang="en-US" sz="1400" b="0" i="1" u="none" strike="noStrike" cap="none">
                <a:solidFill>
                  <a:schemeClr val="accent2"/>
                </a:solidFill>
                <a:latin typeface="Arial"/>
                <a:ea typeface="Arial"/>
                <a:cs typeface="Arial"/>
                <a:sym typeface="Arial"/>
              </a:rPr>
              <a:t> engineering</a:t>
            </a:r>
            <a:br>
              <a:rPr lang="en-US" sz="1400" b="0" i="1" u="none" strike="noStrike" cap="none">
                <a:solidFill>
                  <a:schemeClr val="accent2"/>
                </a:solidFill>
                <a:latin typeface="Arial"/>
                <a:ea typeface="Arial"/>
                <a:cs typeface="Arial"/>
                <a:sym typeface="Arial"/>
              </a:rPr>
            </a:br>
            <a:endParaRPr sz="1400" b="0" i="1" u="none" strike="noStrike" cap="none">
              <a:solidFill>
                <a:schemeClr val="accent2"/>
              </a:solidFill>
              <a:latin typeface="Arial"/>
              <a:ea typeface="Arial"/>
              <a:cs typeface="Arial"/>
              <a:sym typeface="Arial"/>
            </a:endParaRPr>
          </a:p>
        </p:txBody>
      </p:sp>
      <p:sp>
        <p:nvSpPr>
          <p:cNvPr id="488" name="Google Shape;488;g1066244c191_0_1"/>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489" name="Google Shape;489;g1066244c191_0_1"/>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0" name="Google Shape;490;g1066244c191_0_1"/>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1" name="Google Shape;491;g1066244c191_0_1"/>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2" name="Google Shape;492;g1066244c191_0_1"/>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493" name="Google Shape;493;g1066244c191_0_1"/>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4" name="Google Shape;494;g1066244c191_0_1"/>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5" name="Google Shape;495;g1066244c191_0_1"/>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066244c191_0_133"/>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501" name="Google Shape;501;g1066244c191_0_133"/>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502" name="Google Shape;502;g1066244c191_0_133"/>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066244c191_0_133"/>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1066244c191_0_133"/>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1066244c191_0_133"/>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1066244c191_0_133"/>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1066244c191_0_133"/>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1066244c191_0_133"/>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066244c191_0_133"/>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066244c191_0_133"/>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600" b="1" i="0" u="none" strike="noStrike" cap="none">
                <a:solidFill>
                  <a:schemeClr val="lt1"/>
                </a:solidFill>
                <a:latin typeface="Fira Sans Extra Condensed"/>
                <a:ea typeface="Fira Sans Extra Condensed"/>
                <a:cs typeface="Fira Sans Extra Condensed"/>
                <a:sym typeface="Fira Sans Extra Condensed"/>
              </a:rPr>
              <a:t>Software Engineering </a:t>
            </a:r>
            <a:endParaRPr sz="16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1" name="Google Shape;511;g1066244c191_0_133"/>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2" name="Google Shape;512;g1066244c191_0_133"/>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900" b="1" i="0" u="none" strike="noStrike" cap="none">
                <a:solidFill>
                  <a:schemeClr val="lt1"/>
                </a:solidFill>
                <a:latin typeface="Fira Sans Extra Condensed"/>
                <a:ea typeface="Fira Sans Extra Condensed"/>
                <a:cs typeface="Fira Sans Extra Condensed"/>
                <a:sym typeface="Fira Sans Extra Condensed"/>
              </a:rPr>
              <a:t>Databases</a:t>
            </a:r>
            <a:endParaRPr sz="19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3" name="Google Shape;513;g1066244c191_0_133"/>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514" name="Google Shape;514;g1066244c191_0_133"/>
          <p:cNvGrpSpPr/>
          <p:nvPr/>
        </p:nvGrpSpPr>
        <p:grpSpPr>
          <a:xfrm>
            <a:off x="7016850" y="2306088"/>
            <a:ext cx="1088700" cy="830400"/>
            <a:chOff x="368350" y="2234988"/>
            <a:chExt cx="1088700" cy="830400"/>
          </a:xfrm>
        </p:grpSpPr>
        <p:sp>
          <p:nvSpPr>
            <p:cNvPr id="515" name="Google Shape;515;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Mobile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6" name="Google Shape;516;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7" name="Google Shape;517;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8" name="Google Shape;518;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9" name="Google Shape;519;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0" name="Google Shape;520;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1" name="Google Shape;521;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22" name="Google Shape;522;g1066244c191_0_133"/>
          <p:cNvGrpSpPr/>
          <p:nvPr/>
        </p:nvGrpSpPr>
        <p:grpSpPr>
          <a:xfrm>
            <a:off x="4216100" y="2367863"/>
            <a:ext cx="1088700" cy="830400"/>
            <a:chOff x="673150" y="2539788"/>
            <a:chExt cx="1088700" cy="830400"/>
          </a:xfrm>
        </p:grpSpPr>
        <p:sp>
          <p:nvSpPr>
            <p:cNvPr id="523" name="Google Shape;523;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Web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4" name="Google Shape;524;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5" name="Google Shape;525;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6" name="Google Shape;526;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7" name="Google Shape;527;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8" name="Google Shape;528;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9" name="Google Shape;529;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0" name="Google Shape;530;g1066244c191_0_133"/>
          <p:cNvGrpSpPr/>
          <p:nvPr/>
        </p:nvGrpSpPr>
        <p:grpSpPr>
          <a:xfrm>
            <a:off x="1242275" y="2378663"/>
            <a:ext cx="1088700" cy="830400"/>
            <a:chOff x="673150" y="2539788"/>
            <a:chExt cx="1088700" cy="830400"/>
          </a:xfrm>
        </p:grpSpPr>
        <p:sp>
          <p:nvSpPr>
            <p:cNvPr id="531" name="Google Shape;531;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700" b="1" i="0" u="none" strike="noStrike" cap="none">
                  <a:solidFill>
                    <a:srgbClr val="FFFFFF"/>
                  </a:solidFill>
                  <a:latin typeface="Fira Sans Extra Condensed"/>
                  <a:ea typeface="Fira Sans Extra Condensed"/>
                  <a:cs typeface="Fira Sans Extra Condensed"/>
                  <a:sym typeface="Fira Sans Extra Condensed"/>
                </a:rPr>
                <a:t>Other variables</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2" name="Google Shape;532;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3" name="Google Shape;533;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4" name="Google Shape;534;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5" name="Google Shape;535;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6" name="Google Shape;536;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7" name="Google Shape;537;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8" name="Google Shape;538;g1066244c191_0_133"/>
          <p:cNvGrpSpPr/>
          <p:nvPr/>
        </p:nvGrpSpPr>
        <p:grpSpPr>
          <a:xfrm>
            <a:off x="9836250" y="2306088"/>
            <a:ext cx="1088700" cy="830400"/>
            <a:chOff x="368350" y="2234988"/>
            <a:chExt cx="1088700" cy="830400"/>
          </a:xfrm>
        </p:grpSpPr>
        <p:sp>
          <p:nvSpPr>
            <p:cNvPr id="539" name="Google Shape;539;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1" i="0" u="none" strike="noStrike" cap="none">
                  <a:solidFill>
                    <a:srgbClr val="FFFFFF"/>
                  </a:solidFill>
                  <a:latin typeface="Fira Sans Extra Condensed"/>
                  <a:ea typeface="Fira Sans Extra Condensed"/>
                  <a:cs typeface="Fira Sans Extra Condensed"/>
                  <a:sym typeface="Fira Sans Extra Condensed"/>
                </a:rPr>
                <a:t>Include ML or VR</a:t>
              </a:r>
              <a:endParaRPr sz="18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0" name="Google Shape;540;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1" name="Google Shape;541;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2" name="Google Shape;542;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3" name="Google Shape;543;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4" name="Google Shape;544;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5" name="Google Shape;545;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546" name="Google Shape;546;g1066244c191_0_133"/>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47" name="Google Shape;547;g1066244c191_0_133"/>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48" name="Google Shape;548;g1066244c191_0_133"/>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49" name="Google Shape;549;g1066244c191_0_133"/>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50" name="Google Shape;550;g1066244c191_0_133"/>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51" name="Google Shape;551;g1066244c191_0_133"/>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552" name="Google Shape;552;g1066244c191_0_133"/>
          <p:cNvSpPr/>
          <p:nvPr/>
        </p:nvSpPr>
        <p:spPr>
          <a:xfrm>
            <a:off x="69002" y="381273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a:t>
            </a:r>
            <a:endParaRPr sz="1400" b="0" i="1" u="none" strike="noStrike" cap="none">
              <a:solidFill>
                <a:schemeClr val="accent2"/>
              </a:solidFill>
              <a:latin typeface="Arial"/>
              <a:ea typeface="Arial"/>
              <a:cs typeface="Arial"/>
              <a:sym typeface="Arial"/>
            </a:endParaRPr>
          </a:p>
          <a:p>
            <a:pPr marL="0" lvl="0" indent="0" algn="ctr" rtl="0">
              <a:spcBef>
                <a:spcPts val="0"/>
              </a:spcBef>
              <a:spcAft>
                <a:spcPts val="0"/>
              </a:spcAft>
              <a:buClr>
                <a:schemeClr val="dk1"/>
              </a:buClr>
              <a:buSzPts val="1400"/>
              <a:buFont typeface="Arial"/>
              <a:buNone/>
            </a:pPr>
            <a:r>
              <a:rPr lang="en-US" i="1">
                <a:solidFill>
                  <a:schemeClr val="accent2"/>
                </a:solidFill>
              </a:rPr>
              <a:t>Mathematics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Engineering</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1" u="none" strike="noStrike" cap="none">
              <a:solidFill>
                <a:schemeClr val="accent2"/>
              </a:solidFill>
              <a:latin typeface="Arial"/>
              <a:ea typeface="Arial"/>
              <a:cs typeface="Arial"/>
              <a:sym typeface="Arial"/>
            </a:endParaRPr>
          </a:p>
        </p:txBody>
      </p:sp>
      <p:sp>
        <p:nvSpPr>
          <p:cNvPr id="553" name="Google Shape;553;g1066244c191_0_133"/>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554" name="Google Shape;554;g1066244c191_0_133"/>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5" name="Google Shape;555;g1066244c191_0_133"/>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6" name="Google Shape;556;g1066244c191_0_133"/>
          <p:cNvSpPr/>
          <p:nvPr/>
        </p:nvSpPr>
        <p:spPr>
          <a:xfrm rot="-3788704">
            <a:off x="8003181" y="1401247"/>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7" name="Google Shape;557;g1066244c191_0_133"/>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558" name="Google Shape;558;g1066244c191_0_133"/>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9" name="Google Shape;559;g1066244c191_0_133"/>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0" name="Google Shape;560;g1066244c191_0_133"/>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566" name="Google Shape;566;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Report accepted in OSF.IO</a:t>
            </a:r>
            <a:endParaRPr sz="2200" b="0" i="0" u="none" strike="noStrike" cap="none">
              <a:solidFill>
                <a:srgbClr val="000000"/>
              </a:solidFill>
              <a:latin typeface="Arial"/>
              <a:ea typeface="Arial"/>
              <a:cs typeface="Arial"/>
              <a:sym typeface="Arial"/>
            </a:endParaRPr>
          </a:p>
        </p:txBody>
      </p:sp>
      <p:sp>
        <p:nvSpPr>
          <p:cNvPr id="567" name="Google Shape;567;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8" name="Google Shape;568;p10"/>
          <p:cNvSpPr/>
          <p:nvPr/>
        </p:nvSpPr>
        <p:spPr>
          <a:xfrm>
            <a:off x="49717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69" name="Google Shape;569;p10"/>
          <p:cNvSpPr/>
          <p:nvPr/>
        </p:nvSpPr>
        <p:spPr>
          <a:xfrm>
            <a:off x="2623800" y="2240875"/>
            <a:ext cx="3649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report citation</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in OSF PREPRINTS and the link. No, not in OSF projects, it is in OSF Preprints.</a:t>
            </a:r>
            <a:endParaRPr sz="1400" b="0" i="0" u="none" strike="noStrike" cap="none">
              <a:solidFill>
                <a:schemeClr val="accent2"/>
              </a:solidFill>
              <a:latin typeface="Arial"/>
              <a:ea typeface="Arial"/>
              <a:cs typeface="Arial"/>
              <a:sym typeface="Arial"/>
            </a:endParaRPr>
          </a:p>
        </p:txBody>
      </p:sp>
      <p:sp>
        <p:nvSpPr>
          <p:cNvPr id="570" name="Google Shape;570;p10"/>
          <p:cNvSpPr/>
          <p:nvPr/>
        </p:nvSpPr>
        <p:spPr>
          <a:xfrm rot="10800000" flipH="1">
            <a:off x="2087873" y="26937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1" name="Google Shape;571;p10"/>
          <p:cNvSpPr/>
          <p:nvPr/>
        </p:nvSpPr>
        <p:spPr>
          <a:xfrm>
            <a:off x="418325" y="3107875"/>
            <a:ext cx="6126000" cy="9126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200" b="0" i="0" u="none" strike="noStrike" cap="none">
                <a:solidFill>
                  <a:srgbClr val="001E33"/>
                </a:solidFill>
                <a:latin typeface="Arial"/>
                <a:ea typeface="Arial"/>
                <a:cs typeface="Arial"/>
                <a:sym typeface="Arial"/>
              </a:rPr>
              <a:t>Julián Ramírez, Andrés Salazar, Simón Marín, Mauricio Toro. Energy and Storage Optimization in Precision Livestock Farming. Technical Report, Universidad EAFIT, 2021. https://doi.org/10.31219/osf.io/du8yt</a:t>
            </a:r>
            <a:endParaRPr sz="2200" b="0" i="0" u="none" strike="noStrike" cap="none">
              <a:solidFill>
                <a:srgbClr val="001E33"/>
              </a:solidFill>
              <a:latin typeface="Arial"/>
              <a:ea typeface="Arial"/>
              <a:cs typeface="Arial"/>
              <a:sym typeface="Arial"/>
            </a:endParaRPr>
          </a:p>
        </p:txBody>
      </p:sp>
      <p:sp>
        <p:nvSpPr>
          <p:cNvPr id="572" name="Google Shape;572;p10"/>
          <p:cNvSpPr/>
          <p:nvPr/>
        </p:nvSpPr>
        <p:spPr>
          <a:xfrm>
            <a:off x="2640426" y="5215875"/>
            <a:ext cx="35088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screenshot of your published report on osf.io and remove the circle</a:t>
            </a:r>
            <a:endParaRPr sz="1400" b="0" i="0" u="none" strike="noStrike" cap="none">
              <a:solidFill>
                <a:schemeClr val="accent2"/>
              </a:solidFill>
              <a:latin typeface="Arial"/>
              <a:ea typeface="Arial"/>
              <a:cs typeface="Arial"/>
              <a:sym typeface="Arial"/>
            </a:endParaRPr>
          </a:p>
        </p:txBody>
      </p:sp>
      <p:sp>
        <p:nvSpPr>
          <p:cNvPr id="573" name="Google Shape;573;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74" name="Google Shape;574;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75" name="Google Shape;575;p10"/>
          <p:cNvSpPr/>
          <p:nvPr/>
        </p:nvSpPr>
        <p:spPr>
          <a:xfrm flipH="1">
            <a:off x="7405536" y="52618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6" name="Google Shape;576;p10"/>
          <p:cNvSpPr/>
          <p:nvPr/>
        </p:nvSpPr>
        <p:spPr>
          <a:xfrm>
            <a:off x="5509326" y="6128750"/>
            <a:ext cx="34254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monitors and teachers among the authors, please.</a:t>
            </a:r>
            <a:endParaRPr sz="1400" b="0" i="0" u="none" strike="noStrike" cap="none">
              <a:solidFill>
                <a:schemeClr val="accent2"/>
              </a:solidFill>
              <a:latin typeface="Arial"/>
              <a:ea typeface="Arial"/>
              <a:cs typeface="Arial"/>
              <a:sym typeface="Arial"/>
            </a:endParaRPr>
          </a:p>
        </p:txBody>
      </p:sp>
      <p:pic>
        <p:nvPicPr>
          <p:cNvPr id="577" name="Google Shape;577;p10"/>
          <p:cNvPicPr preferRelativeResize="0"/>
          <p:nvPr/>
        </p:nvPicPr>
        <p:blipFill rotWithShape="1">
          <a:blip r:embed="rId4">
            <a:alphaModFix/>
          </a:blip>
          <a:srcRect/>
          <a:stretch/>
        </p:blipFill>
        <p:spPr>
          <a:xfrm>
            <a:off x="6431576" y="1829064"/>
            <a:ext cx="5550945" cy="3615400"/>
          </a:xfrm>
          <a:prstGeom prst="rect">
            <a:avLst/>
          </a:prstGeom>
          <a:noFill/>
          <a:ln>
            <a:noFill/>
          </a:ln>
        </p:spPr>
      </p:pic>
      <p:sp>
        <p:nvSpPr>
          <p:cNvPr id="578" name="Google Shape;578;p10"/>
          <p:cNvSpPr/>
          <p:nvPr/>
        </p:nvSpPr>
        <p:spPr>
          <a:xfrm flipH="1">
            <a:off x="5920511" y="4581882"/>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9" name="Google Shape;579;p10"/>
          <p:cNvSpPr txBox="1"/>
          <p:nvPr/>
        </p:nvSpPr>
        <p:spPr>
          <a:xfrm>
            <a:off x="926000" y="6046350"/>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80" name="Google Shape;580;p10"/>
          <p:cNvSpPr/>
          <p:nvPr/>
        </p:nvSpPr>
        <p:spPr>
          <a:xfrm>
            <a:off x="4321529" y="10574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 slide if your report was not submitted to OSF.</a:t>
            </a:r>
            <a:endParaRPr sz="1400" b="0" i="0" u="none" strike="noStrike" cap="none">
              <a:solidFill>
                <a:schemeClr val="accent2"/>
              </a:solidFill>
              <a:latin typeface="Arial"/>
              <a:ea typeface="Arial"/>
              <a:cs typeface="Arial"/>
              <a:sym typeface="Arial"/>
            </a:endParaRPr>
          </a:p>
        </p:txBody>
      </p:sp>
      <p:sp>
        <p:nvSpPr>
          <p:cNvPr id="581" name="Google Shape;581;p10"/>
          <p:cNvSpPr/>
          <p:nvPr/>
        </p:nvSpPr>
        <p:spPr>
          <a:xfrm rot="9395086" flipH="1">
            <a:off x="716280" y="2541321"/>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2" name="Google Shape;582;p10"/>
          <p:cNvSpPr/>
          <p:nvPr/>
        </p:nvSpPr>
        <p:spPr>
          <a:xfrm>
            <a:off x="121679" y="19409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of a citation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3" name="Google Shape;583;p10"/>
          <p:cNvSpPr/>
          <p:nvPr/>
        </p:nvSpPr>
        <p:spPr>
          <a:xfrm rot="9395086" flipH="1">
            <a:off x="8474505" y="1542496"/>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4" name="Google Shape;584;p10"/>
          <p:cNvSpPr/>
          <p:nvPr/>
        </p:nvSpPr>
        <p:spPr>
          <a:xfrm>
            <a:off x="8413304" y="9421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screenshot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5" name="Google Shape;585;p10"/>
          <p:cNvSpPr/>
          <p:nvPr/>
        </p:nvSpPr>
        <p:spPr>
          <a:xfrm>
            <a:off x="6751675" y="1710075"/>
            <a:ext cx="13398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add317ae2b_0_117"/>
          <p:cNvPicPr preferRelativeResize="0"/>
          <p:nvPr/>
        </p:nvPicPr>
        <p:blipFill rotWithShape="1">
          <a:blip r:embed="rId3">
            <a:alphaModFix/>
          </a:blip>
          <a:srcRect l="20134"/>
          <a:stretch/>
        </p:blipFill>
        <p:spPr>
          <a:xfrm>
            <a:off x="-47400" y="0"/>
            <a:ext cx="9787201" cy="6893125"/>
          </a:xfrm>
          <a:prstGeom prst="rect">
            <a:avLst/>
          </a:prstGeom>
          <a:noFill/>
          <a:ln>
            <a:noFill/>
          </a:ln>
        </p:spPr>
      </p:pic>
      <p:sp>
        <p:nvSpPr>
          <p:cNvPr id="591" name="Google Shape;591;gadd317ae2b_0_117"/>
          <p:cNvSpPr/>
          <p:nvPr/>
        </p:nvSpPr>
        <p:spPr>
          <a:xfrm>
            <a:off x="-53831" y="-8709"/>
            <a:ext cx="12254399" cy="6866700"/>
          </a:xfrm>
          <a:prstGeom prst="rect">
            <a:avLst/>
          </a:prstGeom>
          <a:gradFill>
            <a:gsLst>
              <a:gs pos="0">
                <a:srgbClr val="FFFFFF">
                  <a:alpha val="0"/>
                </a:srgbClr>
              </a:gs>
              <a:gs pos="57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THANK YOU!</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592" name="Google Shape;592;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500" b="1" i="0" u="none" strike="noStrike" cap="none">
                <a:solidFill>
                  <a:srgbClr val="001E33"/>
                </a:solidFill>
                <a:latin typeface="Arial"/>
                <a:ea typeface="Arial"/>
                <a:cs typeface="Arial"/>
                <a:sym typeface="Arial"/>
              </a:rPr>
              <a:t>With the support of </a:t>
            </a:r>
            <a:endParaRPr sz="1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The first two authors were supported by the Sapiencia grant, financed by the municipality of Medellín. All authors are grateful to the Vice Rector's Office for Discovery and Creation, Universidad EAFIT, for their support in this research.</a:t>
            </a:r>
            <a:endParaRPr sz="2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Calibri"/>
              <a:ea typeface="Calibri"/>
              <a:cs typeface="Calibri"/>
              <a:sym typeface="Calibri"/>
            </a:endParaRPr>
          </a:p>
        </p:txBody>
      </p:sp>
      <p:sp>
        <p:nvSpPr>
          <p:cNvPr id="593" name="Google Shape;593;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Don't forget your scholarship acknowledgements (if you have one) For others, for those who pay your tuition fees</a:t>
            </a:r>
            <a:endParaRPr sz="1400" b="0" i="0" u="none" strike="noStrike" cap="none">
              <a:solidFill>
                <a:schemeClr val="accent2"/>
              </a:solidFill>
              <a:latin typeface="Arial"/>
              <a:ea typeface="Arial"/>
              <a:cs typeface="Arial"/>
              <a:sym typeface="Arial"/>
            </a:endParaRPr>
          </a:p>
        </p:txBody>
      </p:sp>
      <p:sp>
        <p:nvSpPr>
          <p:cNvPr id="594" name="Google Shape;594;gadd317ae2b_0_117"/>
          <p:cNvSpPr/>
          <p:nvPr/>
        </p:nvSpPr>
        <p:spPr>
          <a:xfrm rot="10800000">
            <a:off x="6307580" y="35562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5" name="Google Shape;595;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96" name="Google Shape;596;gadd317ae2b_0_117"/>
          <p:cNvSpPr txBox="1"/>
          <p:nvPr/>
        </p:nvSpPr>
        <p:spPr>
          <a:xfrm>
            <a:off x="8236550" y="60702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97" name="Google Shape;597;gadd317ae2b_0_117"/>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98" name="Google Shape;598;gadd317ae2b_0_117"/>
          <p:cNvSpPr/>
          <p:nvPr/>
        </p:nvSpPr>
        <p:spPr>
          <a:xfrm rot="10800000" flipH="1">
            <a:off x="2539475" y="566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9" name="Google Shape;599;gadd317ae2b_0_117"/>
          <p:cNvSpPr/>
          <p:nvPr/>
        </p:nvSpPr>
        <p:spPr>
          <a:xfrm>
            <a:off x="2950660" y="119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B45F06"/>
                </a:solidFill>
                <a:latin typeface="Arial"/>
                <a:ea typeface="Arial"/>
                <a:cs typeface="Arial"/>
                <a:sym typeface="Arial"/>
              </a:rPr>
              <a:t>You can change this picture</a:t>
            </a:r>
            <a:endParaRPr sz="1400" b="0" i="0" u="none" strike="noStrike" cap="none">
              <a:solidFill>
                <a:srgbClr val="B45F0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sp>
        <p:nvSpPr>
          <p:cNvPr id="211" name="Google Shape;211;p2"/>
          <p:cNvSpPr/>
          <p:nvPr/>
        </p:nvSpPr>
        <p:spPr>
          <a:xfrm>
            <a:off x="4431637" y="4252976"/>
            <a:ext cx="3331199" cy="1106542"/>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O" sz="2200" b="1" i="0" u="none" strike="noStrike" cap="none" dirty="0" err="1">
                <a:solidFill>
                  <a:srgbClr val="001E33"/>
                </a:solidFill>
                <a:latin typeface="Arial"/>
                <a:ea typeface="Arial"/>
                <a:cs typeface="Arial"/>
                <a:sym typeface="Arial"/>
              </a:rPr>
              <a:t>Maria</a:t>
            </a:r>
            <a:r>
              <a:rPr lang="es-CO" sz="2200" b="1" i="0" u="none" strike="noStrike" cap="none" dirty="0">
                <a:solidFill>
                  <a:srgbClr val="001E33"/>
                </a:solidFill>
                <a:latin typeface="Arial"/>
                <a:ea typeface="Arial"/>
                <a:cs typeface="Arial"/>
                <a:sym typeface="Arial"/>
              </a:rPr>
              <a:t> Camila Raigosa</a:t>
            </a:r>
          </a:p>
          <a:p>
            <a:pPr marL="0" marR="0" lvl="0" indent="0" algn="ctr" rtl="0">
              <a:lnSpc>
                <a:spcPct val="100000"/>
              </a:lnSpc>
              <a:spcBef>
                <a:spcPts val="0"/>
              </a:spcBef>
              <a:spcAft>
                <a:spcPts val="0"/>
              </a:spcAft>
              <a:buClr>
                <a:srgbClr val="000000"/>
              </a:buClr>
              <a:buSzPts val="2200"/>
              <a:buFont typeface="Arial"/>
              <a:buNone/>
            </a:pPr>
            <a:r>
              <a:rPr lang="es-CO" sz="2200" i="0" u="none" strike="noStrike" cap="none" dirty="0" err="1">
                <a:solidFill>
                  <a:srgbClr val="001E33"/>
                </a:solidFill>
                <a:latin typeface="Arial"/>
                <a:ea typeface="Arial"/>
                <a:cs typeface="Arial"/>
                <a:sym typeface="Arial"/>
              </a:rPr>
              <a:t>Investigator</a:t>
            </a:r>
            <a:endParaRPr sz="220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sp>
        <p:nvSpPr>
          <p:cNvPr id="212" name="Google Shape;212;p2"/>
          <p:cNvSpPr/>
          <p:nvPr/>
        </p:nvSpPr>
        <p:spPr>
          <a:xfrm>
            <a:off x="781214" y="4144556"/>
            <a:ext cx="2192760" cy="76798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001E33"/>
                </a:solidFill>
              </a:rPr>
              <a:t>Mariana García</a:t>
            </a: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Investigator</a:t>
            </a:r>
            <a:endParaRPr lang="en-US" sz="2200" b="1" dirty="0">
              <a:solidFill>
                <a:srgbClr val="001E33"/>
              </a:solidFill>
            </a:endParaRPr>
          </a:p>
        </p:txBody>
      </p:sp>
      <p:sp>
        <p:nvSpPr>
          <p:cNvPr id="213" name="Google Shape;213;p2"/>
          <p:cNvSpPr/>
          <p:nvPr/>
        </p:nvSpPr>
        <p:spPr>
          <a:xfrm>
            <a:off x="3135855" y="1064480"/>
            <a:ext cx="2932500" cy="30632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sp>
        <p:nvSpPr>
          <p:cNvPr id="215" name="Google Shape;215;p2"/>
          <p:cNvSpPr/>
          <p:nvPr/>
        </p:nvSpPr>
        <p:spPr>
          <a:xfrm>
            <a:off x="1924350" y="5292650"/>
            <a:ext cx="3223500" cy="30632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pic>
        <p:nvPicPr>
          <p:cNvPr id="218" name="Google Shape;218;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9" name="Google Shape;219;p2"/>
          <p:cNvSpPr/>
          <p:nvPr/>
        </p:nvSpPr>
        <p:spPr>
          <a:xfrm>
            <a:off x="815040" y="6160680"/>
            <a:ext cx="6915240"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https://github.com/httpsmariana/proyecto-1</a:t>
            </a:r>
            <a:endParaRPr sz="2200" b="1" i="0" u="none" strike="noStrike" cap="none" dirty="0">
              <a:solidFill>
                <a:srgbClr val="001E33"/>
              </a:solidFill>
              <a:latin typeface="Arial"/>
              <a:ea typeface="Arial"/>
              <a:cs typeface="Arial"/>
              <a:sym typeface="Arial"/>
            </a:endParaRPr>
          </a:p>
        </p:txBody>
      </p:sp>
      <p:sp>
        <p:nvSpPr>
          <p:cNvPr id="220" name="Google Shape;220;p2"/>
          <p:cNvSpPr/>
          <p:nvPr/>
        </p:nvSpPr>
        <p:spPr>
          <a:xfrm>
            <a:off x="6023825" y="4180675"/>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21" name="Google Shape;221;p2"/>
          <p:cNvSpPr/>
          <p:nvPr/>
        </p:nvSpPr>
        <p:spPr>
          <a:xfrm>
            <a:off x="7682150" y="604527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1" u="none" strike="noStrike" cap="none" dirty="0">
              <a:solidFill>
                <a:schemeClr val="accent2"/>
              </a:solidFill>
              <a:latin typeface="Arial"/>
              <a:ea typeface="Arial"/>
              <a:cs typeface="Arial"/>
              <a:sym typeface="Arial"/>
            </a:endParaRPr>
          </a:p>
        </p:txBody>
      </p:sp>
      <p:sp>
        <p:nvSpPr>
          <p:cNvPr id="223" name="Google Shape;223;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sp>
        <p:nvSpPr>
          <p:cNvPr id="7" name="Google Shape;211;p2">
            <a:extLst>
              <a:ext uri="{FF2B5EF4-FFF2-40B4-BE49-F238E27FC236}">
                <a16:creationId xmlns:a16="http://schemas.microsoft.com/office/drawing/2014/main" id="{3794E514-C339-1C3F-84E8-BFC9A585B348}"/>
              </a:ext>
            </a:extLst>
          </p:cNvPr>
          <p:cNvSpPr/>
          <p:nvPr/>
        </p:nvSpPr>
        <p:spPr>
          <a:xfrm>
            <a:off x="9061038" y="4181236"/>
            <a:ext cx="2192760" cy="1445096"/>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Isabella Márquez</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s-CO" sz="2200" b="0" i="0" u="none" strike="noStrike" cap="none" dirty="0" err="1">
                <a:solidFill>
                  <a:srgbClr val="001E33"/>
                </a:solidFill>
                <a:latin typeface="Arial"/>
                <a:ea typeface="Arial"/>
                <a:cs typeface="Arial"/>
                <a:sym typeface="Arial"/>
              </a:rPr>
              <a:t>Writer</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graphicFrame>
        <p:nvGraphicFramePr>
          <p:cNvPr id="10" name="Diagrama 9">
            <a:extLst>
              <a:ext uri="{FF2B5EF4-FFF2-40B4-BE49-F238E27FC236}">
                <a16:creationId xmlns:a16="http://schemas.microsoft.com/office/drawing/2014/main" id="{511BA25F-6104-1FE1-02B5-925C9E847747}"/>
              </a:ext>
            </a:extLst>
          </p:cNvPr>
          <p:cNvGraphicFramePr/>
          <p:nvPr>
            <p:extLst>
              <p:ext uri="{D42A27DB-BD31-4B8C-83A1-F6EECF244321}">
                <p14:modId xmlns:p14="http://schemas.microsoft.com/office/powerpoint/2010/main" val="379137597"/>
              </p:ext>
            </p:extLst>
          </p:nvPr>
        </p:nvGraphicFramePr>
        <p:xfrm>
          <a:off x="3386028" y="751675"/>
          <a:ext cx="3857625" cy="33928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3" name="Diagrama 12">
            <a:extLst>
              <a:ext uri="{FF2B5EF4-FFF2-40B4-BE49-F238E27FC236}">
                <a16:creationId xmlns:a16="http://schemas.microsoft.com/office/drawing/2014/main" id="{42485620-E597-27CE-8057-6E051C394C15}"/>
              </a:ext>
            </a:extLst>
          </p:cNvPr>
          <p:cNvGraphicFramePr/>
          <p:nvPr>
            <p:extLst>
              <p:ext uri="{D42A27DB-BD31-4B8C-83A1-F6EECF244321}">
                <p14:modId xmlns:p14="http://schemas.microsoft.com/office/powerpoint/2010/main" val="84512236"/>
              </p:ext>
            </p:extLst>
          </p:nvPr>
        </p:nvGraphicFramePr>
        <p:xfrm>
          <a:off x="-1153454" y="-697320"/>
          <a:ext cx="5143500" cy="685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6" name="Diagrama 15">
            <a:extLst>
              <a:ext uri="{FF2B5EF4-FFF2-40B4-BE49-F238E27FC236}">
                <a16:creationId xmlns:a16="http://schemas.microsoft.com/office/drawing/2014/main" id="{2AE5FADB-3331-ED2B-7A60-1423BC6EF4E7}"/>
              </a:ext>
            </a:extLst>
          </p:cNvPr>
          <p:cNvGraphicFramePr/>
          <p:nvPr>
            <p:extLst>
              <p:ext uri="{D42A27DB-BD31-4B8C-83A1-F6EECF244321}">
                <p14:modId xmlns:p14="http://schemas.microsoft.com/office/powerpoint/2010/main" val="1412518588"/>
              </p:ext>
            </p:extLst>
          </p:nvPr>
        </p:nvGraphicFramePr>
        <p:xfrm>
          <a:off x="8460336" y="379736"/>
          <a:ext cx="4695026" cy="6858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040" y="-1152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grpSp>
        <p:nvGrpSpPr>
          <p:cNvPr id="205" name="Google Shape;205;p2"/>
          <p:cNvGrpSpPr/>
          <p:nvPr/>
        </p:nvGrpSpPr>
        <p:grpSpPr>
          <a:xfrm>
            <a:off x="6631543" y="1675955"/>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0" name="Google Shape;210;p2"/>
          <p:cNvSpPr/>
          <p:nvPr/>
        </p:nvSpPr>
        <p:spPr>
          <a:xfrm>
            <a:off x="6631543" y="4529657"/>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Mauricio Toro</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Data preparation</a:t>
            </a:r>
            <a:endParaRPr sz="2200" b="0" i="0" u="none" strike="noStrike" cap="none" dirty="0">
              <a:solidFill>
                <a:srgbClr val="001E33"/>
              </a:solidFill>
              <a:latin typeface="Arial"/>
              <a:ea typeface="Arial"/>
              <a:cs typeface="Arial"/>
              <a:sym typeface="Arial"/>
            </a:endParaRPr>
          </a:p>
        </p:txBody>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19" name="Google Shape;219;p2"/>
          <p:cNvSpPr/>
          <p:nvPr/>
        </p:nvSpPr>
        <p:spPr>
          <a:xfrm>
            <a:off x="815040" y="6160680"/>
            <a:ext cx="6915240"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https://github.com/httpsmariana/proyecto-1</a:t>
            </a:r>
            <a:endParaRPr sz="2200" b="1" i="0" u="none" strike="noStrike" cap="none" dirty="0">
              <a:solidFill>
                <a:srgbClr val="001E33"/>
              </a:solidFill>
              <a:latin typeface="Arial"/>
              <a:ea typeface="Arial"/>
              <a:cs typeface="Arial"/>
              <a:sym typeface="Arial"/>
            </a:endParaRPr>
          </a:p>
        </p:txBody>
      </p:sp>
      <p:sp>
        <p:nvSpPr>
          <p:cNvPr id="220" name="Google Shape;220;p2"/>
          <p:cNvSpPr/>
          <p:nvPr/>
        </p:nvSpPr>
        <p:spPr>
          <a:xfrm>
            <a:off x="2299680" y="4517794"/>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Andrea Serna</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Literature review</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sp>
        <p:nvSpPr>
          <p:cNvPr id="221" name="Google Shape;221;p2"/>
          <p:cNvSpPr/>
          <p:nvPr/>
        </p:nvSpPr>
        <p:spPr>
          <a:xfrm>
            <a:off x="7682150" y="604527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1" u="none" strike="noStrike" cap="none" dirty="0">
              <a:solidFill>
                <a:schemeClr val="accent2"/>
              </a:solidFill>
              <a:latin typeface="Arial"/>
              <a:ea typeface="Arial"/>
              <a:cs typeface="Arial"/>
              <a:sym typeface="Arial"/>
            </a:endParaRPr>
          </a:p>
        </p:txBody>
      </p:sp>
      <p:sp>
        <p:nvSpPr>
          <p:cNvPr id="223" name="Google Shape;223;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grpSp>
        <p:nvGrpSpPr>
          <p:cNvPr id="224" name="Google Shape;224;p2"/>
          <p:cNvGrpSpPr/>
          <p:nvPr/>
        </p:nvGrpSpPr>
        <p:grpSpPr>
          <a:xfrm>
            <a:off x="2336326" y="1742589"/>
            <a:ext cx="3383640" cy="2652120"/>
            <a:chOff x="3165097" y="1342520"/>
            <a:chExt cx="3383640" cy="2652120"/>
          </a:xfrm>
        </p:grpSpPr>
        <p:pic>
          <p:nvPicPr>
            <p:cNvPr id="225" name="Google Shape;225;p2"/>
            <p:cNvPicPr preferRelativeResize="0"/>
            <p:nvPr/>
          </p:nvPicPr>
          <p:blipFill rotWithShape="1">
            <a:blip r:embed="rId6">
              <a:alphaModFix/>
            </a:blip>
            <a:srcRect b="16684"/>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8" name="Google Shape;228;p2"/>
          <p:cNvSpPr/>
          <p:nvPr/>
        </p:nvSpPr>
        <p:spPr>
          <a:xfrm>
            <a:off x="674065" y="27891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chemeClr val="accent2"/>
              </a:solidFill>
              <a:latin typeface="Arial"/>
              <a:ea typeface="Arial"/>
              <a:cs typeface="Arial"/>
              <a:sym typeface="Arial"/>
            </a:endParaRPr>
          </a:p>
        </p:txBody>
      </p:sp>
    </p:spTree>
    <p:extLst>
      <p:ext uri="{BB962C8B-B14F-4D97-AF65-F5344CB8AC3E}">
        <p14:creationId xmlns:p14="http://schemas.microsoft.com/office/powerpoint/2010/main" val="378926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5" y="1075"/>
            <a:ext cx="12196081" cy="6855842"/>
          </a:xfrm>
          <a:prstGeom prst="rect">
            <a:avLst/>
          </a:prstGeom>
          <a:noFill/>
          <a:ln>
            <a:noFill/>
          </a:ln>
        </p:spPr>
      </p:pic>
      <p:sp>
        <p:nvSpPr>
          <p:cNvPr id="234" name="Google Shape;234;p6"/>
          <p:cNvSpPr/>
          <p:nvPr/>
        </p:nvSpPr>
        <p:spPr>
          <a:xfrm>
            <a:off x="265327" y="376925"/>
            <a:ext cx="453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Problem Statement</a:t>
            </a:r>
            <a:endParaRPr sz="2200" b="0" i="0" u="none" strike="noStrike" cap="none">
              <a:solidFill>
                <a:srgbClr val="000000"/>
              </a:solidFill>
              <a:latin typeface="Arial"/>
              <a:ea typeface="Arial"/>
              <a:cs typeface="Arial"/>
              <a:sym typeface="Arial"/>
            </a:endParaRPr>
          </a:p>
        </p:txBody>
      </p:sp>
      <p:sp>
        <p:nvSpPr>
          <p:cNvPr id="238" name="Google Shape;238;p6"/>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chemeClr val="lt1"/>
                </a:solidFill>
                <a:latin typeface="Arial"/>
                <a:ea typeface="Arial"/>
                <a:cs typeface="Arial"/>
                <a:sym typeface="Arial"/>
              </a:rPr>
              <a:t>Shortest path algorithm </a:t>
            </a:r>
            <a:endParaRPr sz="2100" b="1" i="0" u="none" strike="noStrike" cap="none">
              <a:solidFill>
                <a:schemeClr val="lt1"/>
              </a:solidFill>
              <a:latin typeface="Arial"/>
              <a:ea typeface="Arial"/>
              <a:cs typeface="Arial"/>
              <a:sym typeface="Aria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247" name="Google Shape;247;p6"/>
          <p:cNvSpPr/>
          <p:nvPr/>
        </p:nvSpPr>
        <p:spPr>
          <a:xfrm>
            <a:off x="7942524" y="4241025"/>
            <a:ext cx="39276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Three paths that reduce both the risk of harassment and distance</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6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10257050" y="2555975"/>
            <a:ext cx="272675" cy="735200"/>
          </a:xfrm>
          <a:custGeom>
            <a:avLst/>
            <a:gdLst/>
            <a:ahLst/>
            <a:cxnLst/>
            <a:rect l="l" t="t" r="r" b="b"/>
            <a:pathLst>
              <a:path w="10907" h="29408" extrusionOk="0">
                <a:moveTo>
                  <a:pt x="0" y="29408"/>
                </a:moveTo>
                <a:cubicBezTo>
                  <a:pt x="1768" y="26757"/>
                  <a:pt x="9401" y="18400"/>
                  <a:pt x="10606" y="13499"/>
                </a:cubicBezTo>
                <a:cubicBezTo>
                  <a:pt x="11811" y="8598"/>
                  <a:pt x="7794" y="2250"/>
                  <a:pt x="7231" y="0"/>
                </a:cubicBezTo>
              </a:path>
            </a:pathLst>
          </a:custGeom>
          <a:noFill/>
          <a:ln w="3810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0244975" y="2568025"/>
            <a:ext cx="805925" cy="769375"/>
          </a:xfrm>
          <a:custGeom>
            <a:avLst/>
            <a:gdLst/>
            <a:ahLst/>
            <a:cxnLst/>
            <a:rect l="l" t="t" r="r" b="b"/>
            <a:pathLst>
              <a:path w="32237" h="30775" extrusionOk="0">
                <a:moveTo>
                  <a:pt x="0" y="29890"/>
                </a:moveTo>
                <a:cubicBezTo>
                  <a:pt x="2893" y="29971"/>
                  <a:pt x="12133" y="31177"/>
                  <a:pt x="17356" y="30373"/>
                </a:cubicBezTo>
                <a:cubicBezTo>
                  <a:pt x="22579" y="29570"/>
                  <a:pt x="29249" y="27801"/>
                  <a:pt x="31338" y="25069"/>
                </a:cubicBezTo>
                <a:cubicBezTo>
                  <a:pt x="33427" y="22337"/>
                  <a:pt x="31177" y="17195"/>
                  <a:pt x="29891" y="13981"/>
                </a:cubicBezTo>
                <a:cubicBezTo>
                  <a:pt x="28605" y="10767"/>
                  <a:pt x="27401" y="8115"/>
                  <a:pt x="23624" y="5785"/>
                </a:cubicBezTo>
                <a:cubicBezTo>
                  <a:pt x="19848" y="3455"/>
                  <a:pt x="9964" y="964"/>
                  <a:pt x="7232" y="0"/>
                </a:cubicBezTo>
              </a:path>
            </a:pathLst>
          </a:custGeom>
          <a:noFill/>
          <a:ln w="38100" cap="flat" cmpd="sng">
            <a:solidFill>
              <a:srgbClr val="00AA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105e9140ba5_0_31"/>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264" name="Google Shape;264;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Solution Algorithm</a:t>
            </a:r>
            <a:endParaRPr sz="2200" b="0" i="0" u="none" strike="noStrike" cap="none">
              <a:solidFill>
                <a:srgbClr val="000000"/>
              </a:solidFill>
              <a:latin typeface="Arial"/>
              <a:ea typeface="Arial"/>
              <a:cs typeface="Arial"/>
              <a:sym typeface="Arial"/>
            </a:endParaRPr>
          </a:p>
        </p:txBody>
      </p:sp>
      <p:grpSp>
        <p:nvGrpSpPr>
          <p:cNvPr id="268" name="Google Shape;268;g105e9140ba5_0_31"/>
          <p:cNvGrpSpPr/>
          <p:nvPr/>
        </p:nvGrpSpPr>
        <p:grpSpPr>
          <a:xfrm>
            <a:off x="1886475" y="2042950"/>
            <a:ext cx="1337625" cy="2131500"/>
            <a:chOff x="10299150" y="1494000"/>
            <a:chExt cx="1337625" cy="2131500"/>
          </a:xfrm>
        </p:grpSpPr>
        <p:sp>
          <p:nvSpPr>
            <p:cNvPr id="269" name="Google Shape;269;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8" name="Google Shape;278;g105e9140ba5_0_31"/>
            <p:cNvCxnSpPr>
              <a:stCxn id="269" idx="5"/>
              <a:endCxn id="274"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9" name="Google Shape;279;g105e9140ba5_0_31"/>
            <p:cNvCxnSpPr>
              <a:stCxn id="270" idx="6"/>
              <a:endCxn id="272"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0" name="Google Shape;280;g105e9140ba5_0_31"/>
            <p:cNvCxnSpPr>
              <a:stCxn id="271" idx="6"/>
              <a:endCxn id="273"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81" name="Google Shape;281;g105e9140ba5_0_31"/>
            <p:cNvCxnSpPr>
              <a:stCxn id="277" idx="7"/>
              <a:endCxn id="273"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82" name="Google Shape;282;g105e9140ba5_0_31"/>
            <p:cNvCxnSpPr>
              <a:stCxn id="271" idx="7"/>
              <a:endCxn id="272"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3" name="Google Shape;283;g105e9140ba5_0_31"/>
            <p:cNvCxnSpPr>
              <a:stCxn id="270" idx="7"/>
              <a:endCxn id="274"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84" name="Google Shape;284;g105e9140ba5_0_31"/>
            <p:cNvCxnSpPr>
              <a:stCxn id="272" idx="7"/>
              <a:endCxn id="276"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85" name="Google Shape;285;g105e9140ba5_0_31"/>
            <p:cNvCxnSpPr>
              <a:stCxn id="274" idx="5"/>
              <a:endCxn id="275"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86" name="Google Shape;286;g105e9140ba5_0_31"/>
            <p:cNvCxnSpPr>
              <a:stCxn id="273" idx="6"/>
              <a:endCxn id="275"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87" name="Google Shape;287;g105e9140ba5_0_31"/>
            <p:cNvCxnSpPr>
              <a:stCxn id="272" idx="6"/>
              <a:endCxn id="275"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88" name="Google Shape;288;g105e9140ba5_0_31"/>
            <p:cNvCxnSpPr>
              <a:stCxn id="273" idx="7"/>
              <a:endCxn id="276"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89" name="Google Shape;289;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93" name="Google Shape;293;g105e9140ba5_0_31"/>
          <p:cNvSpPr/>
          <p:nvPr/>
        </p:nvSpPr>
        <p:spPr>
          <a:xfrm>
            <a:off x="5137450" y="1745713"/>
            <a:ext cx="2402700" cy="22896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lang="en-US" sz="2100" b="1" i="0" u="none" strike="noStrike" cap="none" dirty="0">
              <a:solidFill>
                <a:srgbClr val="001E33"/>
              </a:solidFill>
              <a:latin typeface="Arial"/>
              <a:ea typeface="Arial"/>
              <a:cs typeface="Arial"/>
              <a:sym typeface="Arial"/>
            </a:endParaRPr>
          </a:p>
          <a:p>
            <a:pPr>
              <a:buSzPts val="2100"/>
            </a:pPr>
            <a:r>
              <a:rPr lang="en-US" sz="1800" b="1" kern="0" dirty="0">
                <a:effectLst/>
                <a:latin typeface="Times New Roman" panose="02020603050405020304" pitchFamily="18" charset="0"/>
                <a:ea typeface="Times New Roman" panose="02020603050405020304" pitchFamily="18" charset="0"/>
              </a:rPr>
              <a:t>Dijkstra</a:t>
            </a:r>
            <a:endParaRPr lang="es-CO" sz="1800" b="1" kern="0" dirty="0">
              <a:effectLst/>
              <a:latin typeface="Times New Roman" panose="02020603050405020304" pitchFamily="18" charset="0"/>
              <a:ea typeface="Times New Roman" panose="02020603050405020304" pitchFamily="18" charset="0"/>
            </a:endParaRPr>
          </a:p>
          <a:p>
            <a:pPr>
              <a:buSzPts val="2100"/>
            </a:pPr>
            <a:r>
              <a:rPr lang="en-US" sz="1800" b="1" kern="0" dirty="0">
                <a:effectLst/>
                <a:latin typeface="Times New Roman" panose="02020603050405020304" pitchFamily="18" charset="0"/>
                <a:ea typeface="Times New Roman" panose="02020603050405020304" pitchFamily="18" charset="0"/>
              </a:rPr>
              <a:t>Algorithm</a:t>
            </a:r>
            <a:endParaRPr lang="es-CO" sz="1800" b="1" kern="0" dirty="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rgbClr val="001E33"/>
              </a:solidFill>
              <a:latin typeface="Arial"/>
              <a:ea typeface="Arial"/>
              <a:cs typeface="Arial"/>
              <a:sym typeface="Arial"/>
            </a:endParaRPr>
          </a:p>
        </p:txBody>
      </p:sp>
      <p:cxnSp>
        <p:nvCxnSpPr>
          <p:cNvPr id="294" name="Google Shape;294;g105e9140ba5_0_31"/>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5" name="Google Shape;295;g105e9140ba5_0_31"/>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6" name="Google Shape;296;g105e9140ba5_0_31"/>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grpSp>
        <p:nvGrpSpPr>
          <p:cNvPr id="297" name="Google Shape;297;g105e9140ba5_0_31"/>
          <p:cNvGrpSpPr/>
          <p:nvPr/>
        </p:nvGrpSpPr>
        <p:grpSpPr>
          <a:xfrm>
            <a:off x="9309025" y="2042950"/>
            <a:ext cx="1337625" cy="2131500"/>
            <a:chOff x="10299150" y="1494000"/>
            <a:chExt cx="1337625" cy="2131500"/>
          </a:xfrm>
        </p:grpSpPr>
        <p:sp>
          <p:nvSpPr>
            <p:cNvPr id="298" name="Google Shape;298;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7" name="Google Shape;307;g105e9140ba5_0_31"/>
            <p:cNvCxnSpPr>
              <a:stCxn id="298" idx="5"/>
              <a:endCxn id="303"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8" name="Google Shape;308;g105e9140ba5_0_31"/>
            <p:cNvCxnSpPr>
              <a:stCxn id="299" idx="6"/>
              <a:endCxn id="301" idx="1"/>
            </p:cNvCxnSpPr>
            <p:nvPr/>
          </p:nvCxnSpPr>
          <p:spPr>
            <a:xfrm>
              <a:off x="10574850" y="2254950"/>
              <a:ext cx="298200" cy="197700"/>
            </a:xfrm>
            <a:prstGeom prst="straightConnector1">
              <a:avLst/>
            </a:prstGeom>
            <a:noFill/>
            <a:ln w="38100" cap="flat" cmpd="sng">
              <a:solidFill>
                <a:srgbClr val="ED7D31"/>
              </a:solidFill>
              <a:prstDash val="dash"/>
              <a:round/>
              <a:headEnd type="none" w="sm" len="sm"/>
              <a:tailEnd type="none" w="sm" len="sm"/>
            </a:ln>
          </p:spPr>
        </p:cxnSp>
        <p:cxnSp>
          <p:nvCxnSpPr>
            <p:cNvPr id="309" name="Google Shape;309;g105e9140ba5_0_31"/>
            <p:cNvCxnSpPr>
              <a:stCxn id="300" idx="6"/>
              <a:endCxn id="302"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10" name="Google Shape;310;g105e9140ba5_0_31"/>
            <p:cNvCxnSpPr>
              <a:stCxn id="306" idx="7"/>
              <a:endCxn id="302"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11" name="Google Shape;311;g105e9140ba5_0_31"/>
            <p:cNvCxnSpPr>
              <a:stCxn id="300" idx="7"/>
              <a:endCxn id="301"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12" name="Google Shape;312;g105e9140ba5_0_31"/>
            <p:cNvCxnSpPr>
              <a:stCxn id="299" idx="7"/>
              <a:endCxn id="303"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13" name="Google Shape;313;g105e9140ba5_0_31"/>
            <p:cNvCxnSpPr>
              <a:stCxn id="301" idx="7"/>
              <a:endCxn id="305"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14" name="Google Shape;314;g105e9140ba5_0_31"/>
            <p:cNvCxnSpPr>
              <a:stCxn id="303" idx="5"/>
              <a:endCxn id="304"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15" name="Google Shape;315;g105e9140ba5_0_31"/>
            <p:cNvCxnSpPr>
              <a:stCxn id="302" idx="6"/>
              <a:endCxn id="304"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16" name="Google Shape;316;g105e9140ba5_0_31"/>
            <p:cNvCxnSpPr>
              <a:stCxn id="301" idx="6"/>
              <a:endCxn id="304" idx="1"/>
            </p:cNvCxnSpPr>
            <p:nvPr/>
          </p:nvCxnSpPr>
          <p:spPr>
            <a:xfrm>
              <a:off x="11108250" y="2559750"/>
              <a:ext cx="293100" cy="202800"/>
            </a:xfrm>
            <a:prstGeom prst="straightConnector1">
              <a:avLst/>
            </a:prstGeom>
            <a:noFill/>
            <a:ln w="38100" cap="flat" cmpd="sng">
              <a:solidFill>
                <a:srgbClr val="ED7D31"/>
              </a:solidFill>
              <a:prstDash val="dash"/>
              <a:round/>
              <a:headEnd type="none" w="sm" len="sm"/>
              <a:tailEnd type="none" w="sm" len="sm"/>
            </a:ln>
          </p:spPr>
        </p:cxnSp>
        <p:cxnSp>
          <p:nvCxnSpPr>
            <p:cNvPr id="317" name="Google Shape;317;g105e9140ba5_0_31"/>
            <p:cNvCxnSpPr>
              <a:stCxn id="302" idx="7"/>
              <a:endCxn id="305"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18" name="Google Shape;318;g105e9140ba5_0_31"/>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9" name="Google Shape;319;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A path that reduces both distance and harassment</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5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20" name="Google Shape;320;g105e9140ba5_0_31"/>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
          <p:cNvPicPr preferRelativeResize="0"/>
          <p:nvPr/>
        </p:nvPicPr>
        <p:blipFill rotWithShape="1">
          <a:blip r:embed="rId3">
            <a:alphaModFix/>
          </a:blip>
          <a:srcRect/>
          <a:stretch/>
        </p:blipFill>
        <p:spPr>
          <a:xfrm>
            <a:off x="-4080" y="0"/>
            <a:ext cx="12196080" cy="6855840"/>
          </a:xfrm>
          <a:prstGeom prst="rect">
            <a:avLst/>
          </a:prstGeom>
          <a:noFill/>
          <a:ln>
            <a:noFill/>
          </a:ln>
        </p:spPr>
      </p:pic>
      <p:sp>
        <p:nvSpPr>
          <p:cNvPr id="326" name="Google Shape;326;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Explanation of the algorithm</a:t>
            </a:r>
            <a:endParaRPr sz="2200" b="0" i="0" u="none" strike="noStrike" cap="none">
              <a:solidFill>
                <a:srgbClr val="000000"/>
              </a:solidFill>
              <a:latin typeface="Arial"/>
              <a:ea typeface="Arial"/>
              <a:cs typeface="Arial"/>
              <a:sym typeface="Arial"/>
            </a:endParaRPr>
          </a:p>
        </p:txBody>
      </p:sp>
      <p:sp>
        <p:nvSpPr>
          <p:cNvPr id="327" name="Google Shape;327;p3"/>
          <p:cNvSpPr/>
          <p:nvPr/>
        </p:nvSpPr>
        <p:spPr>
          <a:xfrm>
            <a:off x="162000" y="4973275"/>
            <a:ext cx="6983100" cy="644877"/>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dirty="0">
                <a:solidFill>
                  <a:srgbClr val="001E33"/>
                </a:solidFill>
              </a:rPr>
              <a:t>Dijkstra Algorithm</a:t>
            </a:r>
            <a:br>
              <a:rPr lang="en-US" sz="2200" b="0" i="0" u="none" strike="noStrike" cap="none" dirty="0">
                <a:solidFill>
                  <a:srgbClr val="001E33"/>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sp>
        <p:nvSpPr>
          <p:cNvPr id="331" name="Google Shape;331;p3"/>
          <p:cNvSpPr/>
          <p:nvPr/>
        </p:nvSpPr>
        <p:spPr>
          <a:xfrm>
            <a:off x="265324" y="5357580"/>
            <a:ext cx="5827776" cy="521766"/>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dirty="0">
                <a:solidFill>
                  <a:schemeClr val="tx1"/>
                </a:solidFill>
                <a:latin typeface="Arial"/>
                <a:ea typeface="Arial"/>
                <a:cs typeface="Arial"/>
                <a:sym typeface="Arial"/>
              </a:rPr>
              <a:t>in the graph we can see how the algorithm demarcates the fastest and safest route by evaluating the possible cases and states of the routes.</a:t>
            </a:r>
            <a:endParaRPr lang="en-US" sz="1400" b="0" i="0" u="none" strike="noStrike" cap="none" dirty="0">
              <a:solidFill>
                <a:schemeClr val="tx1"/>
              </a:solidFill>
              <a:latin typeface="Arial"/>
              <a:ea typeface="Arial"/>
              <a:cs typeface="Arial"/>
              <a:sym typeface="Arial"/>
            </a:endParaRPr>
          </a:p>
        </p:txBody>
      </p:sp>
      <p:pic>
        <p:nvPicPr>
          <p:cNvPr id="3" name="Imagen 2" descr="Un reloj con números romanos&#10;&#10;Descripción generada automáticamente con confianza media">
            <a:extLst>
              <a:ext uri="{FF2B5EF4-FFF2-40B4-BE49-F238E27FC236}">
                <a16:creationId xmlns:a16="http://schemas.microsoft.com/office/drawing/2014/main" id="{11FD7616-C5CC-2DB7-78D8-5BD2F149573D}"/>
              </a:ext>
            </a:extLst>
          </p:cNvPr>
          <p:cNvPicPr>
            <a:picLocks noChangeAspect="1"/>
          </p:cNvPicPr>
          <p:nvPr/>
        </p:nvPicPr>
        <p:blipFill>
          <a:blip r:embed="rId4"/>
          <a:stretch>
            <a:fillRect/>
          </a:stretch>
        </p:blipFill>
        <p:spPr>
          <a:xfrm>
            <a:off x="595410" y="1641224"/>
            <a:ext cx="6096002" cy="3155157"/>
          </a:xfrm>
          <a:prstGeom prst="rect">
            <a:avLst/>
          </a:prstGeom>
        </p:spPr>
      </p:pic>
      <p:pic>
        <p:nvPicPr>
          <p:cNvPr id="4" name="Imagen 3">
            <a:extLst>
              <a:ext uri="{FF2B5EF4-FFF2-40B4-BE49-F238E27FC236}">
                <a16:creationId xmlns:a16="http://schemas.microsoft.com/office/drawing/2014/main" id="{1CB4DCAC-604B-D2B6-2D42-816C83358941}"/>
              </a:ext>
            </a:extLst>
          </p:cNvPr>
          <p:cNvPicPr>
            <a:picLocks noChangeAspect="1"/>
          </p:cNvPicPr>
          <p:nvPr/>
        </p:nvPicPr>
        <p:blipFill>
          <a:blip r:embed="rId5"/>
          <a:stretch>
            <a:fillRect/>
          </a:stretch>
        </p:blipFill>
        <p:spPr>
          <a:xfrm>
            <a:off x="6919568" y="1568452"/>
            <a:ext cx="5110431" cy="34048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50" name="Google Shape;350;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Complexity of the algorithm</a:t>
            </a:r>
            <a:endParaRPr sz="2200" b="0" i="0" u="none" strike="noStrike" cap="none">
              <a:solidFill>
                <a:srgbClr val="000000"/>
              </a:solidFill>
              <a:latin typeface="Arial"/>
              <a:ea typeface="Arial"/>
              <a:cs typeface="Arial"/>
              <a:sym typeface="Arial"/>
            </a:endParaRPr>
          </a:p>
        </p:txBody>
      </p:sp>
      <p:sp>
        <p:nvSpPr>
          <p:cNvPr id="351" name="Google Shape;351;p5"/>
          <p:cNvSpPr/>
          <p:nvPr/>
        </p:nvSpPr>
        <p:spPr>
          <a:xfrm>
            <a:off x="584652" y="4173125"/>
            <a:ext cx="60903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Time and memory complexity of the algorithm name. V is...E is... </a:t>
            </a:r>
            <a:r>
              <a:rPr lang="en-US" sz="1400" b="0" i="0" u="none" strike="noStrike" cap="none">
                <a:solidFill>
                  <a:srgbClr val="ED7D31"/>
                </a:solidFill>
                <a:latin typeface="Arial"/>
                <a:ea typeface="Arial"/>
                <a:cs typeface="Arial"/>
                <a:sym typeface="Arial"/>
              </a:rPr>
              <a:t>(In this semester, it could be DFS, BFS, Dijkstra, A*). Please explain what V and E mean in this problem. </a:t>
            </a:r>
            <a:r>
              <a:rPr lang="en-US" sz="1400" b="1" i="0" u="none" strike="noStrike" cap="none">
                <a:solidFill>
                  <a:srgbClr val="ED7D31"/>
                </a:solidFill>
                <a:latin typeface="Arial"/>
                <a:ea typeface="Arial"/>
                <a:cs typeface="Arial"/>
                <a:sym typeface="Arial"/>
              </a:rPr>
              <a:t>PLEASE, it is not helpful to put 'n'.</a:t>
            </a:r>
            <a:endParaRPr sz="1400" b="1" i="0" u="none" strike="noStrike" cap="none">
              <a:solidFill>
                <a:srgbClr val="ED7D31"/>
              </a:solidFill>
              <a:latin typeface="Arial"/>
              <a:ea typeface="Arial"/>
              <a:cs typeface="Arial"/>
              <a:sym typeface="Arial"/>
            </a:endParaRPr>
          </a:p>
        </p:txBody>
      </p:sp>
      <p:sp>
        <p:nvSpPr>
          <p:cNvPr id="352" name="Google Shape;352;p5"/>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3" name="Google Shape;353;p5"/>
          <p:cNvSpPr/>
          <p:nvPr/>
        </p:nvSpPr>
        <p:spPr>
          <a:xfrm>
            <a:off x="4149080" y="702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54" name="Google Shape;354;p5"/>
          <p:cNvSpPr/>
          <p:nvPr/>
        </p:nvSpPr>
        <p:spPr>
          <a:xfrm>
            <a:off x="6812235" y="10645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55" name="Google Shape;355;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6" name="Google Shape;356;p5"/>
          <p:cNvSpPr/>
          <p:nvPr/>
        </p:nvSpPr>
        <p:spPr>
          <a:xfrm>
            <a:off x="3742440" y="53608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57" name="Google Shape;357;p5"/>
          <p:cNvSpPr/>
          <p:nvPr/>
        </p:nvSpPr>
        <p:spPr>
          <a:xfrm>
            <a:off x="3546805" y="5357025"/>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8" name="Google Shape;358;p5"/>
          <p:cNvSpPr/>
          <p:nvPr/>
        </p:nvSpPr>
        <p:spPr>
          <a:xfrm>
            <a:off x="8034840" y="50692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rgbClr val="000000"/>
              </a:solidFill>
              <a:latin typeface="Arial"/>
              <a:ea typeface="Arial"/>
              <a:cs typeface="Arial"/>
              <a:sym typeface="Arial"/>
            </a:endParaRPr>
          </a:p>
        </p:txBody>
      </p:sp>
      <p:sp>
        <p:nvSpPr>
          <p:cNvPr id="359" name="Google Shape;359;p5"/>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60" name="Google Shape;360;p5"/>
          <p:cNvGraphicFramePr/>
          <p:nvPr/>
        </p:nvGraphicFramePr>
        <p:xfrm>
          <a:off x="471720" y="1194240"/>
          <a:ext cx="6246500" cy="2956585"/>
        </p:xfrm>
        <a:graphic>
          <a:graphicData uri="http://schemas.openxmlformats.org/drawingml/2006/table">
            <a:tbl>
              <a:tblPr>
                <a:noFill/>
                <a:tableStyleId>{6AE14788-8E30-4C6D-8B4F-72BFB00EB405}</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2"/>
                          </a:solidFill>
                          <a:latin typeface="Arial"/>
                          <a:ea typeface="Arial"/>
                          <a:cs typeface="Arial"/>
                          <a:sym typeface="Arial"/>
                        </a:rPr>
                        <a:t>Time complexity</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4"/>
                          </a:solidFill>
                          <a:latin typeface="Arial"/>
                          <a:ea typeface="Arial"/>
                          <a:cs typeface="Arial"/>
                          <a:sym typeface="Arial"/>
                        </a:rPr>
                        <a:t>Complexity of memory</a:t>
                      </a:r>
                      <a:endParaRPr sz="22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a:t>
                      </a:r>
                      <a:r>
                        <a:rPr lang="en-US" sz="2200" b="0" u="none" strike="noStrike" cap="none" baseline="30000">
                          <a:solidFill>
                            <a:srgbClr val="FFFFFF"/>
                          </a:solidFill>
                          <a:latin typeface="Arial"/>
                          <a:ea typeface="Arial"/>
                          <a:cs typeface="Arial"/>
                          <a:sym typeface="Arial"/>
                        </a:rPr>
                        <a:t>2</a:t>
                      </a:r>
                      <a:r>
                        <a:rPr lang="en-US" sz="2200" b="0" u="none" strike="noStrike" cap="none">
                          <a:solidFill>
                            <a:srgbClr val="FFFFFF"/>
                          </a:solidFill>
                          <a:latin typeface="Arial"/>
                          <a:ea typeface="Arial"/>
                          <a:cs typeface="Arial"/>
                          <a:sym typeface="Arial"/>
                        </a:rPr>
                        <a:t> *E*2</a:t>
                      </a:r>
                      <a:r>
                        <a:rPr lang="en-US" sz="2200" u="none" strike="noStrike" cap="none" baseline="30000">
                          <a:solidFill>
                            <a:srgbClr val="FFFFFF"/>
                          </a:solidFill>
                        </a:rPr>
                        <a:t>V</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O(E!*V*E*E*2</a:t>
                      </a:r>
                      <a:r>
                        <a:rPr lang="en-US" sz="2200" u="none" strike="noStrike" cap="none" baseline="30000">
                          <a:solidFill>
                            <a:srgbClr val="FFFFFF"/>
                          </a:solidFill>
                        </a:rPr>
                        <a:t>E</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r>
                        <a:rPr lang="en-US" sz="2200" u="none" strike="noStrike" cap="none">
                          <a:solidFill>
                            <a:schemeClr val="accent2"/>
                          </a:solidFill>
                        </a:rPr>
                        <a:t>(if you have tried two)</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V*V*E*E*E</a:t>
                      </a:r>
                      <a:r>
                        <a:rPr lang="en-US" sz="2200" b="0" u="none" strike="noStrike" cap="none">
                          <a:solidFill>
                            <a:srgbClr val="FFFFFF"/>
                          </a:solidFill>
                          <a:latin typeface="Arial"/>
                          <a:ea typeface="Arial"/>
                          <a:cs typeface="Arial"/>
                          <a:sym typeface="Arial"/>
                        </a:rPr>
                        <a:t>)</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E!)</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sp>
        <p:nvSpPr>
          <p:cNvPr id="361" name="Google Shape;361;p5"/>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62" name="Google Shape;362;p5"/>
          <p:cNvSpPr/>
          <p:nvPr/>
        </p:nvSpPr>
        <p:spPr>
          <a:xfrm>
            <a:off x="10164765" y="11952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63" name="Google Shape;363;p5"/>
          <p:cNvSpPr/>
          <p:nvPr/>
        </p:nvSpPr>
        <p:spPr>
          <a:xfrm>
            <a:off x="542040" y="60466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ED7D31"/>
                </a:solidFill>
                <a:latin typeface="Arial"/>
                <a:ea typeface="Arial"/>
                <a:cs typeface="Arial"/>
                <a:sym typeface="Arial"/>
              </a:rPr>
              <a:t>Use superscripts to represent exponents. </a:t>
            </a:r>
            <a:r>
              <a:rPr lang="en-US" sz="1400" b="1" i="1" u="none" strike="noStrike" cap="none">
                <a:solidFill>
                  <a:srgbClr val="ED7D31"/>
                </a:solidFill>
                <a:latin typeface="Arial"/>
                <a:ea typeface="Arial"/>
                <a:cs typeface="Arial"/>
                <a:sym typeface="Arial"/>
              </a:rPr>
              <a:t>Do NOT use the ^ symbol.</a:t>
            </a:r>
            <a:endParaRPr sz="1400" b="1" i="0" u="none" strike="noStrike" cap="none">
              <a:solidFill>
                <a:srgbClr val="ED7D31"/>
              </a:solidFill>
              <a:latin typeface="Arial"/>
              <a:ea typeface="Arial"/>
              <a:cs typeface="Arial"/>
              <a:sym typeface="Arial"/>
            </a:endParaRPr>
          </a:p>
        </p:txBody>
      </p:sp>
      <p:sp>
        <p:nvSpPr>
          <p:cNvPr id="364" name="Google Shape;364;p5"/>
          <p:cNvSpPr/>
          <p:nvPr/>
        </p:nvSpPr>
        <p:spPr>
          <a:xfrm flipH="1">
            <a:off x="2232538" y="5453601"/>
            <a:ext cx="317358" cy="593082"/>
          </a:xfrm>
          <a:custGeom>
            <a:avLst/>
            <a:gdLst/>
            <a:ahLst/>
            <a:cxnLst/>
            <a:rect l="l" t="t" r="r" b="b"/>
            <a:pathLst>
              <a:path w="21600" h="21600" extrusionOk="0">
                <a:moveTo>
                  <a:pt x="0" y="0"/>
                </a:moveTo>
                <a:lnTo>
                  <a:pt x="21600" y="21600"/>
                </a:lnTo>
              </a:path>
            </a:pathLst>
          </a:custGeom>
          <a:noFill/>
          <a:ln w="76300" cap="flat" cmpd="sng">
            <a:solidFill>
              <a:srgbClr val="ED7D31"/>
            </a:solidFill>
            <a:prstDash val="solid"/>
            <a:round/>
            <a:headEnd type="none" w="sm" len="sm"/>
            <a:tailEnd type="triangle" w="med" len="med"/>
          </a:ln>
        </p:spPr>
      </p:sp>
      <p:pic>
        <p:nvPicPr>
          <p:cNvPr id="365" name="Google Shape;365;p5"/>
          <p:cNvPicPr preferRelativeResize="0"/>
          <p:nvPr/>
        </p:nvPicPr>
        <p:blipFill rotWithShape="1">
          <a:blip r:embed="rId4">
            <a:alphaModFix/>
          </a:blip>
          <a:srcRect/>
          <a:stretch/>
        </p:blipFill>
        <p:spPr>
          <a:xfrm>
            <a:off x="7150250" y="1768400"/>
            <a:ext cx="4157674" cy="3118250"/>
          </a:xfrm>
          <a:prstGeom prst="rect">
            <a:avLst/>
          </a:prstGeom>
          <a:noFill/>
          <a:ln>
            <a:noFill/>
          </a:ln>
        </p:spPr>
      </p:pic>
      <p:sp>
        <p:nvSpPr>
          <p:cNvPr id="366" name="Google Shape;366;p5"/>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3694941206_0_0"/>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372" name="Google Shape;372;g13694941206_0_0"/>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First path minimizing d = ???</a:t>
            </a:r>
            <a:endParaRPr sz="2200" b="0" i="0" u="none" strike="noStrike" cap="none">
              <a:solidFill>
                <a:srgbClr val="000000"/>
              </a:solidFill>
              <a:latin typeface="Arial"/>
              <a:ea typeface="Arial"/>
              <a:cs typeface="Arial"/>
              <a:sym typeface="Arial"/>
            </a:endParaRPr>
          </a:p>
        </p:txBody>
      </p:sp>
      <p:sp>
        <p:nvSpPr>
          <p:cNvPr id="373" name="Google Shape;373;g13694941206_0_0"/>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74" name="Google Shape;374;g13694941206_0_0"/>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5" name="Google Shape;375;g13694941206_0_0"/>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76" name="Google Shape;376;g13694941206_0_0"/>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white paper, please.</a:t>
            </a:r>
            <a:endParaRPr sz="1400" b="0" i="0" u="none" strike="noStrike" cap="none">
              <a:solidFill>
                <a:schemeClr val="accent2"/>
              </a:solidFill>
              <a:latin typeface="Arial"/>
              <a:ea typeface="Arial"/>
              <a:cs typeface="Arial"/>
              <a:sym typeface="Arial"/>
            </a:endParaRPr>
          </a:p>
        </p:txBody>
      </p:sp>
      <p:sp>
        <p:nvSpPr>
          <p:cNvPr id="377" name="Google Shape;377;g13694941206_0_0"/>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8" name="Google Shape;378;g13694941206_0_0"/>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79" name="Google Shape;379;g13694941206_0_0"/>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80" name="Google Shape;380;g13694941206_0_0"/>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81" name="Google Shape;381;g13694941206_0_0"/>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82" name="Google Shape;382;g13694941206_0_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83" name="Google Shape;383;g13694941206_0_0"/>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389" name="Google Shape;389;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Second path </a:t>
            </a:r>
            <a:r>
              <a:rPr lang="en-US" sz="2200" b="1">
                <a:solidFill>
                  <a:srgbClr val="FFFFFF"/>
                </a:solidFill>
              </a:rPr>
              <a:t>minimizing</a:t>
            </a:r>
            <a:r>
              <a:rPr lang="en-US" sz="2200" b="1" i="0" u="none" strike="noStrike" cap="none">
                <a:solidFill>
                  <a:srgbClr val="FFFFFF"/>
                </a:solidFill>
                <a:latin typeface="Arial"/>
                <a:ea typeface="Arial"/>
                <a:cs typeface="Arial"/>
                <a:sym typeface="Arial"/>
              </a:rPr>
              <a:t> d = ???</a:t>
            </a:r>
            <a:endParaRPr sz="2200" b="0" i="0" u="none" strike="noStrike" cap="none">
              <a:solidFill>
                <a:srgbClr val="000000"/>
              </a:solidFill>
              <a:latin typeface="Arial"/>
              <a:ea typeface="Arial"/>
              <a:cs typeface="Arial"/>
              <a:sym typeface="Arial"/>
            </a:endParaRPr>
          </a:p>
        </p:txBody>
      </p:sp>
      <p:sp>
        <p:nvSpPr>
          <p:cNvPr id="390" name="Google Shape;390;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1" name="Google Shape;391;gadd317ae2b_0_201"/>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92" name="Google Shape;392;gadd317ae2b_0_201"/>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93" name="Google Shape;393;gadd317ae2b_0_201"/>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94" name="Google Shape;394;gadd317ae2b_0_201"/>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95" name="Google Shape;395;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96" name="Google Shape;396;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97" name="Google Shape;397;gadd317ae2b_0_20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398" name="Google Shape;398;gadd317ae2b_0_201"/>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99" name="Google Shape;399;gadd317ae2b_0_201"/>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00" name="Google Shape;400;gadd317ae2b_0_201"/>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1149</Words>
  <Application>Microsoft Macintosh PowerPoint</Application>
  <PresentationFormat>Panorámica</PresentationFormat>
  <Paragraphs>176</Paragraphs>
  <Slides>15</Slides>
  <Notes>15</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15</vt:i4>
      </vt:variant>
    </vt:vector>
  </HeadingPairs>
  <TitlesOfParts>
    <vt:vector size="22" baseType="lpstr">
      <vt:lpstr>Fira Sans Extra Condensed</vt:lpstr>
      <vt:lpstr>Times New Roman</vt:lpstr>
      <vt:lpstr>Calibri</vt:lpstr>
      <vt:lpstr>Arial</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isabella marquez</dc:creator>
  <cp:lastModifiedBy>Kevin Andrés Acevedo Bedoya</cp:lastModifiedBy>
  <cp:revision>4</cp:revision>
  <dcterms:modified xsi:type="dcterms:W3CDTF">2022-10-18T05:43:05Z</dcterms:modified>
</cp:coreProperties>
</file>